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0" r:id="rId2"/>
    <p:sldId id="421" r:id="rId3"/>
    <p:sldId id="422" r:id="rId4"/>
    <p:sldId id="423" r:id="rId5"/>
    <p:sldId id="416" r:id="rId6"/>
    <p:sldId id="414" r:id="rId7"/>
    <p:sldId id="419" r:id="rId8"/>
    <p:sldId id="417" r:id="rId9"/>
    <p:sldId id="400" r:id="rId10"/>
    <p:sldId id="418" r:id="rId11"/>
    <p:sldId id="407" r:id="rId12"/>
    <p:sldId id="413" r:id="rId13"/>
    <p:sldId id="401" r:id="rId14"/>
  </p:sldIdLst>
  <p:sldSz cx="9144000" cy="6858000" type="screen4x3"/>
  <p:notesSz cx="7315200" cy="9601200"/>
  <p:custDataLst>
    <p:tags r:id="rId17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  <a:srgbClr val="003300"/>
    <a:srgbClr val="FF9900"/>
    <a:srgbClr val="3399FF"/>
    <a:srgbClr val="ABF3E7"/>
    <a:srgbClr val="A7F7EA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B0E3D4-4CF6-4B8A-A2C9-817EB46027CC}" v="1" dt="2019-05-13T18:46:16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88" autoAdjust="0"/>
    <p:restoredTop sz="94719" autoAdjust="0"/>
  </p:normalViewPr>
  <p:slideViewPr>
    <p:cSldViewPr>
      <p:cViewPr varScale="1">
        <p:scale>
          <a:sx n="65" d="100"/>
          <a:sy n="65" d="100"/>
        </p:scale>
        <p:origin x="131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983BE57-37B4-484B-9B48-1D322211651C}" type="datetimeFigureOut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B631877-7C37-4FBF-9E54-A97F2F1826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4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fld id="{6EB429C3-5B3C-4A96-9FA1-2CA5978BC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97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621"/>
            <a:fld id="{57711DE6-96E7-4B2B-8ABE-1AA46BF850CC}" type="slidenum">
              <a:rPr lang="en-US" sz="1200"/>
              <a:pPr algn="r" defTabSz="966621"/>
              <a:t>1</a:t>
            </a:fld>
            <a:endParaRPr lang="en-US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2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6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9" tIns="48320" rIns="96639" bIns="48320" anchor="b"/>
          <a:lstStyle/>
          <a:p>
            <a:pPr algn="r" defTabSz="965058"/>
            <a:fld id="{D087B70D-941D-4B44-A510-D2B410509620}" type="slidenum">
              <a:rPr lang="en-US" sz="1200"/>
              <a:pPr algn="r" defTabSz="965058"/>
              <a:t>13</a:t>
            </a:fld>
            <a:endParaRPr lang="en-US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7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C3277-92CC-4938-874A-BDF4874D9971}" type="datetime1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437B9-3193-47EB-8E86-40E434BA030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96E2-576D-44FA-B00A-A21DC28BB485}" type="datetime1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9F366-5D06-47BA-B586-96AADD7D191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B8E9-5F0F-4EFB-A495-46C4035C5C98}" type="datetime1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89CF-FFB3-4F6A-959C-5AEC77B5416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738" y="692150"/>
            <a:ext cx="4484687" cy="581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8BD08-6189-457D-B7B3-EE5C38ED74C4}" type="datetime1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6805C-1B66-4EFD-BC72-BD200DDE84D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738" y="692150"/>
            <a:ext cx="4484687" cy="581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A56B3-009C-4E4A-8374-127345D9F5B5}" type="datetime1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D08D8-9C84-4C3C-A5E2-0B8BFFBF898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FAF0-BFF4-432B-A857-736705A1D727}" type="datetime1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259E8-67C3-4CDA-8FFC-FAF6D4EDAAA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54111-D624-4ADE-B676-23760C3BAC72}" type="datetime1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1B862-CD4E-4A10-8CA4-6D5694E52B8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5F84B-16E1-447A-AE01-ECC1D909892B}" type="datetime1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FE70C-5B00-47D2-93E7-96B270CEEE4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E15AF-8AE0-4FC0-BDD8-93338BB3802B}" type="datetime1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BBFB0-7570-4EDF-9F3C-8BC6EA8C45B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A3BD-C383-41C5-85FF-43ED4F4F1EBE}" type="datetime1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80FB3-DA02-48CD-A35F-F34D21B523C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1E1FB-5B8E-4C3A-ACEA-7049231BC76C}" type="datetime1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280EC-FCDC-4692-A525-AE163C0459A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FE74C-DC26-40A1-90A0-2F81A6905EB9}" type="datetime1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2F633-F982-4416-B51B-8AECB7A7B53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2C45-C1FF-4D52-A765-107FC6E877DA}" type="datetime1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533-88A1-441B-8932-C274335FA45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95738" y="692150"/>
            <a:ext cx="4484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DBC9E75-097B-4597-BE14-A5495B94238A}" type="datetime1">
              <a:rPr lang="en-US"/>
              <a:pPr>
                <a:defRPr/>
              </a:pPr>
              <a:t>5/13/2019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69075"/>
            <a:ext cx="410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bg2"/>
                </a:solidFill>
                <a:latin typeface="OfficinaSanITCBoo" pitchFamily="50" charset="0"/>
              </a:defRPr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A4C7B0-AF4F-422A-AD9C-BC150F7603C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bussey@xopnetworks.com" TargetMode="External"/><Relationship Id="rId4" Type="http://schemas.openxmlformats.org/officeDocument/2006/relationships/hyperlink" Target="http://www.xopnetwork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 txBox="1">
            <a:spLocks noGrp="1" noChangeArrowheads="1"/>
          </p:cNvSpPr>
          <p:nvPr/>
        </p:nvSpPr>
        <p:spPr bwMode="auto">
          <a:xfrm>
            <a:off x="2514600" y="6569075"/>
            <a:ext cx="410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300" dirty="0">
                <a:solidFill>
                  <a:schemeClr val="bg2"/>
                </a:solidFill>
                <a:latin typeface="OfficinaSanITCBoo" pitchFamily="50" charset="0"/>
              </a:rPr>
              <a:t>XOP Networks - Confidential</a:t>
            </a:r>
          </a:p>
        </p:txBody>
      </p:sp>
      <p:sp>
        <p:nvSpPr>
          <p:cNvPr id="3075" name="Rectangle 6"/>
          <p:cNvSpPr txBox="1">
            <a:spLocks noGrp="1"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243FA9B-C2F9-481A-A241-B7B5E30B1975}" type="slidenum">
              <a:rPr lang="es-ES" sz="1400"/>
              <a:pPr algn="r"/>
              <a:t>1</a:t>
            </a:fld>
            <a:endParaRPr lang="es-ES" sz="1400" dirty="0"/>
          </a:p>
        </p:txBody>
      </p:sp>
      <p:pic>
        <p:nvPicPr>
          <p:cNvPr id="3077" name="Picture 11" descr="ppt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590550" y="4343400"/>
            <a:ext cx="81534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RING DOWN FIREBAR CONFERENCE SERVER (RFCS) 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STATE OF THE ART CRASH PHONE &amp; CRASH ALARM SYSTEM</a:t>
            </a:r>
          </a:p>
        </p:txBody>
      </p:sp>
      <p:sp>
        <p:nvSpPr>
          <p:cNvPr id="307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XOP Networks -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1474D-7AC9-4784-B37C-7F1DCDC30B9B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3784766" y="883581"/>
            <a:ext cx="474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Console/ATC Phone w/line status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143000" y="1733550"/>
            <a:ext cx="73914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402263" y="2297113"/>
            <a:ext cx="2306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Cisco IP Phone +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402263" y="2586038"/>
            <a:ext cx="2476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Expansion module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900488"/>
            <a:ext cx="53530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097338" y="3671888"/>
            <a:ext cx="35560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Expansion Module LED Operation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3550"/>
            <a:ext cx="25669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26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685800"/>
            <a:ext cx="3810000" cy="581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Field &amp; Tower Phones For Crash Phone</a:t>
            </a: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2743200" cy="21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724400" y="2057400"/>
            <a:ext cx="396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Dial less 2500 set, 0.5 REN</a:t>
            </a:r>
          </a:p>
          <a:p>
            <a:pPr marL="287338" marR="0" lvl="0" indent="-2873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Push-to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-talk Handset for reducing back ground noise</a:t>
            </a:r>
          </a:p>
          <a:p>
            <a:pPr marL="287338" marR="0" lvl="2" indent="-2873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Available in desk or wall mount configurations</a:t>
            </a:r>
          </a:p>
          <a:p>
            <a:pPr marL="287338" marR="0" lvl="2" indent="-2873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Available in Black or Red color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715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534289"/>
            <a:ext cx="1486112" cy="2362200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s-ES" dirty="0"/>
              <a:t>7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4600" y="6569075"/>
            <a:ext cx="4105275" cy="288925"/>
          </a:xfrm>
        </p:spPr>
        <p:txBody>
          <a:bodyPr/>
          <a:lstStyle/>
          <a:p>
            <a:pPr>
              <a:defRPr/>
            </a:pPr>
            <a:r>
              <a:rPr lang="es-ES" dirty="0"/>
              <a:t>XOP Networks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7867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XOP Networks - Confidential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259E8-67C3-4CDA-8FFC-FAF6D4EDAAAD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685800"/>
            <a:ext cx="3810000" cy="581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Alerting System Terminals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6348"/>
            <a:ext cx="990600" cy="14478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86200" y="1600200"/>
            <a:ext cx="396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Manufactured by Wheelock Company</a:t>
            </a:r>
          </a:p>
          <a:p>
            <a:pPr marL="287338" marR="0" lvl="0" indent="-2873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Press to initiate</a:t>
            </a:r>
          </a:p>
          <a:p>
            <a:pPr marL="287338" marR="0" lvl="0" indent="-2873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Press,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rotate &amp; release to cancel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715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64429" y="3357109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Approvals include: UL Standard 464, Factory Mutual (FM), California State Fire Marshal (CSFM), New York (MEA) and Chicago (BFP)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Standby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frequency aluminum shells for better audibility through walls, doors and other structures</a:t>
            </a:r>
          </a:p>
          <a:p>
            <a:pPr marL="5715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185909"/>
            <a:ext cx="1123950" cy="9572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10" y="3657600"/>
            <a:ext cx="172357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6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/>
              <a:t>XOP Networks - Confidential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CBAFE1-D0C0-48D8-9ED3-8A4E24669725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10244" name="Picture 6" descr="than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91000"/>
            <a:ext cx="3860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730250" y="1560513"/>
            <a:ext cx="5568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For additional information please visit our web site at </a:t>
            </a:r>
          </a:p>
          <a:p>
            <a:r>
              <a:rPr lang="en-US" dirty="0">
                <a:hlinkClick r:id="rId4"/>
              </a:rPr>
              <a:t>www.xopnetworks.com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sales inquiries, please contact</a:t>
            </a:r>
          </a:p>
          <a:p>
            <a:endParaRPr lang="en-US" dirty="0"/>
          </a:p>
          <a:p>
            <a:r>
              <a:rPr lang="en-US" dirty="0"/>
              <a:t>Chris Bussey: </a:t>
            </a:r>
          </a:p>
          <a:p>
            <a:r>
              <a:rPr lang="en-US" dirty="0"/>
              <a:t>O:972-590-0206</a:t>
            </a:r>
          </a:p>
          <a:p>
            <a:r>
              <a:rPr lang="en-US" dirty="0"/>
              <a:t>C:469-360-6061 </a:t>
            </a:r>
          </a:p>
          <a:p>
            <a:r>
              <a:rPr lang="en-US" dirty="0">
                <a:hlinkClick r:id="rId5"/>
              </a:rPr>
              <a:t>cbussey@xopnetworks.com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general inquiries, please call</a:t>
            </a:r>
          </a:p>
          <a:p>
            <a:endParaRPr lang="en-US" dirty="0"/>
          </a:p>
          <a:p>
            <a:r>
              <a:rPr lang="en-US" dirty="0"/>
              <a:t>Main: 972-590-0200</a:t>
            </a:r>
          </a:p>
          <a:p>
            <a:r>
              <a:rPr lang="en-US" dirty="0"/>
              <a:t>Alternate: 972-590-0201</a:t>
            </a:r>
          </a:p>
          <a:p>
            <a:r>
              <a:rPr lang="en-US" dirty="0"/>
              <a:t>                214-564-2263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/>
              <a:t>XOP Networks - Confidential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3B818C-A9E4-44E5-A456-4A1245DF2610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685800"/>
            <a:ext cx="4572000" cy="581025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XOP Networks -  Introduction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Started in 2002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Headquartered in Dallas, Texas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Ex Alcatel/DSC/MCI Management Team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Manufacture Conference Bridges, Service Nodes, Application Servers, VAS equipment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Sell through OEMs, Resellers, Direct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Multiple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Wireline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/Wireless Operators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Multiple Fortune 100 companies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US Army, Navy and Air Force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Global sales and support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Meets all requirements of FAA (AFI 13-204V3).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Equivalent &amp; in many ways superior to Forum Alert III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3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RFCS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Product Platform, two distinct applications: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413" indent="-633413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Crash Phone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Red Phone in Tower goes off-hook, and immediately calls responder  Stations (Firestation, Police, 911 Dispatch, etc.).   As they pick-up they are automatically connected to a multi-party conference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413" indent="-633413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Crash Alarm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Simple push of Alarm button sends alerts to responders.  Triggers bells, strobe-lights, horns, audio messages, open doors, turn-on lights.</a:t>
            </a:r>
          </a:p>
          <a:p>
            <a:pPr marL="633413" indent="-633413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XOP Networks - Confidential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259E8-67C3-4CDA-8FFC-FAF6D4EDAAAD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795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Content Placeholder 2"/>
          <p:cNvSpPr>
            <a:spLocks/>
          </p:cNvSpPr>
          <p:nvPr/>
        </p:nvSpPr>
        <p:spPr bwMode="auto">
          <a:xfrm>
            <a:off x="1193800" y="1371600"/>
            <a:ext cx="7010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An incoming phone call or Off Hook triggers the Firebar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System calls-out to a predetermined group of people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As they answer, they are joined to a multi-party conference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If Primary Station does not answer, RFCS calls out to secondary station (cell, landline, PBX phone) via existing PBX</a:t>
            </a:r>
          </a:p>
        </p:txBody>
      </p:sp>
      <p:sp>
        <p:nvSpPr>
          <p:cNvPr id="4104" name="Title 1"/>
          <p:cNvSpPr>
            <a:spLocks/>
          </p:cNvSpPr>
          <p:nvPr/>
        </p:nvSpPr>
        <p:spPr bwMode="auto">
          <a:xfrm>
            <a:off x="3352800" y="685800"/>
            <a:ext cx="548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b="1" dirty="0">
                <a:solidFill>
                  <a:srgbClr val="101745"/>
                </a:solidFill>
                <a:latin typeface="Arial" pitchFamily="34" charset="0"/>
                <a:cs typeface="Arial" pitchFamily="34" charset="0"/>
              </a:rPr>
              <a:t>Crash Phone Conference System Operation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1200150" y="3419475"/>
            <a:ext cx="6877050" cy="2752725"/>
            <a:chOff x="990600" y="1981200"/>
            <a:chExt cx="6877050" cy="2752725"/>
          </a:xfrm>
        </p:grpSpPr>
        <p:sp>
          <p:nvSpPr>
            <p:cNvPr id="125" name="Rectangle 26"/>
            <p:cNvSpPr>
              <a:spLocks noChangeArrowheads="1"/>
            </p:cNvSpPr>
            <p:nvPr/>
          </p:nvSpPr>
          <p:spPr bwMode="auto">
            <a:xfrm>
              <a:off x="990600" y="1981200"/>
              <a:ext cx="6781800" cy="2743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6" name="Text Box 12"/>
            <p:cNvSpPr txBox="1">
              <a:spLocks noChangeArrowheads="1"/>
            </p:cNvSpPr>
            <p:nvPr/>
          </p:nvSpPr>
          <p:spPr bwMode="auto">
            <a:xfrm>
              <a:off x="3352800" y="3886200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RFCS</a:t>
              </a:r>
            </a:p>
          </p:txBody>
        </p:sp>
        <p:grpSp>
          <p:nvGrpSpPr>
            <p:cNvPr id="127" name="Group 14"/>
            <p:cNvGrpSpPr>
              <a:grpSpLocks/>
            </p:cNvGrpSpPr>
            <p:nvPr/>
          </p:nvGrpSpPr>
          <p:grpSpPr bwMode="auto">
            <a:xfrm>
              <a:off x="3200400" y="2971800"/>
              <a:ext cx="1219200" cy="914400"/>
              <a:chOff x="2352" y="2736"/>
              <a:chExt cx="768" cy="576"/>
            </a:xfrm>
          </p:grpSpPr>
          <p:sp>
            <p:nvSpPr>
              <p:cNvPr id="137" name="Rectangle 15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768" cy="288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en-US" sz="1000" dirty="0"/>
                  <a:t>Telecom Platform</a:t>
                </a:r>
              </a:p>
            </p:txBody>
          </p:sp>
          <p:sp>
            <p:nvSpPr>
              <p:cNvPr id="138" name="Rectangle 16"/>
              <p:cNvSpPr>
                <a:spLocks noChangeArrowheads="1"/>
              </p:cNvSpPr>
              <p:nvPr/>
            </p:nvSpPr>
            <p:spPr bwMode="auto">
              <a:xfrm>
                <a:off x="2352" y="2736"/>
                <a:ext cx="768" cy="288"/>
              </a:xfrm>
              <a:prstGeom prst="rect">
                <a:avLst/>
              </a:prstGeom>
              <a:solidFill>
                <a:srgbClr val="FFCC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en-US" sz="1000" dirty="0"/>
                  <a:t>Firebar</a:t>
                </a:r>
              </a:p>
            </p:txBody>
          </p:sp>
        </p:grpSp>
        <p:graphicFrame>
          <p:nvGraphicFramePr>
            <p:cNvPr id="128" name="Object 23"/>
            <p:cNvGraphicFramePr>
              <a:graphicFrameLocks noChangeAspect="1"/>
            </p:cNvGraphicFramePr>
            <p:nvPr/>
          </p:nvGraphicFramePr>
          <p:xfrm>
            <a:off x="5181600" y="3190875"/>
            <a:ext cx="2686050" cy="154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" name="Bitmap Image" r:id="rId3" imgW="3067478" imgH="1762371" progId="PBrush">
                    <p:embed/>
                  </p:oleObj>
                </mc:Choice>
                <mc:Fallback>
                  <p:oleObj name="Bitmap Image" r:id="rId3" imgW="3067478" imgH="1762371" progId="PBrush">
                    <p:embed/>
                    <p:pic>
                      <p:nvPicPr>
                        <p:cNvPr id="128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3190875"/>
                          <a:ext cx="2686050" cy="154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in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9" name="Picture 25" descr="keypa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0600" y="1981200"/>
              <a:ext cx="1085850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Line 27"/>
            <p:cNvSpPr>
              <a:spLocks noChangeShapeType="1"/>
            </p:cNvSpPr>
            <p:nvPr/>
          </p:nvSpPr>
          <p:spPr bwMode="auto">
            <a:xfrm>
              <a:off x="2286000" y="2819400"/>
              <a:ext cx="685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Line 28"/>
            <p:cNvSpPr>
              <a:spLocks noChangeShapeType="1"/>
            </p:cNvSpPr>
            <p:nvPr/>
          </p:nvSpPr>
          <p:spPr bwMode="auto">
            <a:xfrm>
              <a:off x="4648200" y="32766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Line 29"/>
            <p:cNvSpPr>
              <a:spLocks noChangeShapeType="1"/>
            </p:cNvSpPr>
            <p:nvPr/>
          </p:nvSpPr>
          <p:spPr bwMode="auto">
            <a:xfrm>
              <a:off x="4648200" y="335280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Line 30"/>
            <p:cNvSpPr>
              <a:spLocks noChangeShapeType="1"/>
            </p:cNvSpPr>
            <p:nvPr/>
          </p:nvSpPr>
          <p:spPr bwMode="auto">
            <a:xfrm>
              <a:off x="4648200" y="3429000"/>
              <a:ext cx="457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Text Box 32"/>
            <p:cNvSpPr txBox="1">
              <a:spLocks noChangeArrowheads="1"/>
            </p:cNvSpPr>
            <p:nvPr/>
          </p:nvSpPr>
          <p:spPr bwMode="auto">
            <a:xfrm>
              <a:off x="1143000" y="3429000"/>
              <a:ext cx="74295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Press a </a:t>
              </a:r>
            </a:p>
            <a:p>
              <a:r>
                <a:rPr lang="en-US" sz="1200" dirty="0"/>
                <a:t>speed </a:t>
              </a:r>
            </a:p>
            <a:p>
              <a:r>
                <a:rPr lang="en-US" sz="1200" dirty="0"/>
                <a:t>dial key</a:t>
              </a:r>
            </a:p>
          </p:txBody>
        </p:sp>
        <p:sp>
          <p:nvSpPr>
            <p:cNvPr id="135" name="Text Box 33"/>
            <p:cNvSpPr txBox="1">
              <a:spLocks noChangeArrowheads="1"/>
            </p:cNvSpPr>
            <p:nvPr/>
          </p:nvSpPr>
          <p:spPr bwMode="auto">
            <a:xfrm>
              <a:off x="3124200" y="2133600"/>
              <a:ext cx="18538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Incoming call or off-hook</a:t>
              </a:r>
            </a:p>
            <a:p>
              <a:r>
                <a:rPr lang="en-US" sz="1200" dirty="0"/>
                <a:t>launches multiple</a:t>
              </a:r>
            </a:p>
            <a:p>
              <a:r>
                <a:rPr lang="en-US" sz="1200" dirty="0"/>
                <a:t>out going calls</a:t>
              </a:r>
            </a:p>
          </p:txBody>
        </p:sp>
        <p:sp>
          <p:nvSpPr>
            <p:cNvPr id="136" name="Text Box 34"/>
            <p:cNvSpPr txBox="1">
              <a:spLocks noChangeArrowheads="1"/>
            </p:cNvSpPr>
            <p:nvPr/>
          </p:nvSpPr>
          <p:spPr bwMode="auto">
            <a:xfrm>
              <a:off x="5486400" y="2286000"/>
              <a:ext cx="2024063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As people pickup </a:t>
              </a:r>
            </a:p>
            <a:p>
              <a:r>
                <a:rPr lang="en-US" sz="1200" dirty="0"/>
                <a:t>their phones, they are</a:t>
              </a:r>
            </a:p>
            <a:p>
              <a:r>
                <a:rPr lang="en-US" sz="1200" dirty="0"/>
                <a:t>automatically placed on an </a:t>
              </a:r>
            </a:p>
            <a:p>
              <a:r>
                <a:rPr lang="en-US" sz="1200" dirty="0"/>
                <a:t>audio conference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69624" y="1824765"/>
            <a:ext cx="312906" cy="369332"/>
            <a:chOff x="10130547" y="2760616"/>
            <a:chExt cx="312906" cy="369332"/>
          </a:xfrm>
        </p:grpSpPr>
        <p:sp>
          <p:nvSpPr>
            <p:cNvPr id="26" name="Oval 25"/>
            <p:cNvSpPr/>
            <p:nvPr/>
          </p:nvSpPr>
          <p:spPr>
            <a:xfrm>
              <a:off x="10134600" y="279288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130547" y="27606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280EC-FCDC-4692-A525-AE163C0459A0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7217143" y="4978562"/>
            <a:ext cx="17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ECC 911 Dispatch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24" y="2891072"/>
            <a:ext cx="923925" cy="1252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115" y="4170236"/>
            <a:ext cx="1103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ATC Tower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93" y="5098012"/>
            <a:ext cx="1200720" cy="688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4926" y="5871496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Fire Station</a:t>
            </a:r>
          </a:p>
          <a:p>
            <a:pPr algn="ctr"/>
            <a:r>
              <a:rPr lang="en-US" sz="1400" b="1" dirty="0"/>
              <a:t>West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109" y="5110794"/>
            <a:ext cx="1395982" cy="8130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2256" y="5923817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Fire Station</a:t>
            </a:r>
          </a:p>
          <a:p>
            <a:pPr algn="ctr"/>
            <a:r>
              <a:rPr lang="en-US" sz="1400" b="1" dirty="0"/>
              <a:t>East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966" y="5270659"/>
            <a:ext cx="1198629" cy="7282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13027" y="5923817"/>
            <a:ext cx="1383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Airport Admin</a:t>
            </a:r>
          </a:p>
          <a:p>
            <a:pPr algn="ctr"/>
            <a:r>
              <a:rPr lang="en-US" sz="1400" b="1" dirty="0"/>
              <a:t>Building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6711" y="2833251"/>
            <a:ext cx="1101689" cy="990027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5820" y="5164847"/>
            <a:ext cx="685800" cy="5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8524" y="5069637"/>
            <a:ext cx="685800" cy="5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3481" y="4980906"/>
            <a:ext cx="685800" cy="5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87" y="3125665"/>
            <a:ext cx="18383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29617" y="2316766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Airport Lighting</a:t>
            </a:r>
          </a:p>
          <a:p>
            <a:pPr algn="ctr"/>
            <a:r>
              <a:rPr lang="en-US" sz="1400" b="1" dirty="0"/>
              <a:t>Vault (secure)</a:t>
            </a:r>
          </a:p>
        </p:txBody>
      </p:sp>
      <p:cxnSp>
        <p:nvCxnSpPr>
          <p:cNvPr id="22" name="Straight Connector 21"/>
          <p:cNvCxnSpPr>
            <a:stCxn id="53" idx="3"/>
          </p:cNvCxnSpPr>
          <p:nvPr/>
        </p:nvCxnSpPr>
        <p:spPr>
          <a:xfrm>
            <a:off x="2001411" y="2874210"/>
            <a:ext cx="2526144" cy="408953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0"/>
          </p:cNvCxnSpPr>
          <p:nvPr/>
        </p:nvCxnSpPr>
        <p:spPr>
          <a:xfrm flipV="1">
            <a:off x="1811153" y="3459623"/>
            <a:ext cx="2919178" cy="1638389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18057" y="3501904"/>
            <a:ext cx="1505424" cy="1356964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8" idx="2"/>
          </p:cNvCxnSpPr>
          <p:nvPr/>
        </p:nvCxnSpPr>
        <p:spPr>
          <a:xfrm flipH="1" flipV="1">
            <a:off x="5519950" y="3501903"/>
            <a:ext cx="70921" cy="1439239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982358" y="3525281"/>
            <a:ext cx="1555078" cy="719619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23"/>
          <p:cNvSpPr txBox="1">
            <a:spLocks noChangeArrowheads="1"/>
          </p:cNvSpPr>
          <p:nvPr/>
        </p:nvSpPr>
        <p:spPr bwMode="auto">
          <a:xfrm>
            <a:off x="1143000" y="3175084"/>
            <a:ext cx="119729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050" dirty="0">
                <a:cs typeface="Arial" pitchFamily="34" charset="0"/>
              </a:rPr>
              <a:t>Initiator Phone Digital or Analog</a:t>
            </a:r>
            <a:endParaRPr lang="en-US" sz="1400" dirty="0">
              <a:cs typeface="Arial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4545" y="4184896"/>
            <a:ext cx="1012457" cy="73343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809281" y="2429407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 U Chassis per system</a:t>
            </a:r>
          </a:p>
          <a:p>
            <a:pPr algn="ctr"/>
            <a:r>
              <a:rPr lang="en-US" sz="1200" dirty="0"/>
              <a:t>(Located in Lighting Vault next to tower)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83223" y="1516807"/>
            <a:ext cx="4281322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Off Hook at ATC triggers the Ring down Firebar Conference </a:t>
            </a:r>
          </a:p>
          <a:p>
            <a:pPr eaLnBrk="0" hangingPunct="0">
              <a:spcBef>
                <a:spcPct val="2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with a predetermined group of people.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737894" y="1857031"/>
            <a:ext cx="1142562" cy="6747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>
            <a:spLocks/>
          </p:cNvSpPr>
          <p:nvPr/>
        </p:nvSpPr>
        <p:spPr bwMode="auto">
          <a:xfrm>
            <a:off x="4093403" y="640284"/>
            <a:ext cx="4630384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dirty="0">
                <a:solidFill>
                  <a:srgbClr val="101745"/>
                </a:solidFill>
                <a:latin typeface="Arial" pitchFamily="34" charset="0"/>
                <a:cs typeface="Arial" pitchFamily="34" charset="0"/>
              </a:rPr>
              <a:t>Typical Crash Phone Airport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39" y="1373164"/>
            <a:ext cx="1123950" cy="428625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endCxn id="6" idx="0"/>
          </p:cNvCxnSpPr>
          <p:nvPr/>
        </p:nvCxnSpPr>
        <p:spPr>
          <a:xfrm>
            <a:off x="794901" y="1801789"/>
            <a:ext cx="136686" cy="1089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961106" y="1569426"/>
            <a:ext cx="312906" cy="369332"/>
            <a:chOff x="10130547" y="2760616"/>
            <a:chExt cx="312906" cy="369332"/>
          </a:xfrm>
        </p:grpSpPr>
        <p:sp>
          <p:nvSpPr>
            <p:cNvPr id="43" name="Oval 42"/>
            <p:cNvSpPr/>
            <p:nvPr/>
          </p:nvSpPr>
          <p:spPr>
            <a:xfrm>
              <a:off x="10134600" y="279288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130547" y="27606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28677" y="4081282"/>
            <a:ext cx="312906" cy="369332"/>
            <a:chOff x="10130547" y="2760616"/>
            <a:chExt cx="312906" cy="369332"/>
          </a:xfrm>
        </p:grpSpPr>
        <p:sp>
          <p:nvSpPr>
            <p:cNvPr id="48" name="Oval 47"/>
            <p:cNvSpPr/>
            <p:nvPr/>
          </p:nvSpPr>
          <p:spPr>
            <a:xfrm>
              <a:off x="10134600" y="279288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130547" y="27606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374831" y="4453642"/>
            <a:ext cx="3949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As people go off-hook they are joined into a multi-party audio conference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8946" y="1983035"/>
            <a:ext cx="1360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Pilot informs ATC</a:t>
            </a:r>
          </a:p>
          <a:p>
            <a:r>
              <a:rPr lang="en-US" sz="1200" dirty="0"/>
              <a:t>of trouble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75087" y="3535252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XOP RFCS</a:t>
            </a:r>
          </a:p>
        </p:txBody>
      </p:sp>
      <p:cxnSp>
        <p:nvCxnSpPr>
          <p:cNvPr id="51" name="Straight Connector 50"/>
          <p:cNvCxnSpPr>
            <a:endCxn id="31" idx="0"/>
          </p:cNvCxnSpPr>
          <p:nvPr/>
        </p:nvCxnSpPr>
        <p:spPr>
          <a:xfrm flipH="1" flipV="1">
            <a:off x="5755242" y="3535252"/>
            <a:ext cx="1809303" cy="2029618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1394" y="5405427"/>
            <a:ext cx="381000" cy="52863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854127" y="5926982"/>
            <a:ext cx="1715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Recording/Paging</a:t>
            </a:r>
          </a:p>
          <a:p>
            <a:pPr algn="ctr"/>
            <a:r>
              <a:rPr lang="en-US" sz="1400" b="1" dirty="0"/>
              <a:t>Interface</a:t>
            </a:r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53" y="2598615"/>
            <a:ext cx="772058" cy="55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8314" y="2321198"/>
            <a:ext cx="685800" cy="5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159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280EC-FCDC-4692-A525-AE163C0459A0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43" y="5189185"/>
            <a:ext cx="900540" cy="516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4219" y="5631225"/>
            <a:ext cx="9236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Fire Station</a:t>
            </a:r>
          </a:p>
          <a:p>
            <a:pPr algn="ctr"/>
            <a:r>
              <a:rPr lang="en-US" sz="1050" b="1" dirty="0"/>
              <a:t>West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459" y="5061572"/>
            <a:ext cx="1046987" cy="609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40086" y="5671338"/>
            <a:ext cx="9236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Fire Station</a:t>
            </a:r>
          </a:p>
          <a:p>
            <a:pPr algn="ctr"/>
            <a:r>
              <a:rPr lang="en-US" sz="1050" b="1" dirty="0"/>
              <a:t>East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852" y="5205287"/>
            <a:ext cx="898972" cy="546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02563" y="5695155"/>
            <a:ext cx="10887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Airport Admin</a:t>
            </a:r>
          </a:p>
          <a:p>
            <a:pPr algn="ctr"/>
            <a:r>
              <a:rPr lang="en-US" sz="1050" b="1" dirty="0"/>
              <a:t>Building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534" y="2982190"/>
            <a:ext cx="826267" cy="742520"/>
          </a:xfrm>
          <a:prstGeom prst="rect">
            <a:avLst/>
          </a:prstGeom>
        </p:spPr>
      </p:pic>
      <p:pic>
        <p:nvPicPr>
          <p:cNvPr id="1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04" y="3186871"/>
            <a:ext cx="1378744" cy="28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92330" y="2594824"/>
            <a:ext cx="11977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Airport Lighting</a:t>
            </a:r>
          </a:p>
          <a:p>
            <a:pPr algn="ctr"/>
            <a:r>
              <a:rPr lang="en-US" sz="1050" b="1" dirty="0"/>
              <a:t>Vault (secure)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542054" y="3123298"/>
            <a:ext cx="2430090" cy="199322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146110" y="3485467"/>
            <a:ext cx="2826034" cy="1330026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91362" y="3469050"/>
            <a:ext cx="1708462" cy="1262882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8" idx="2"/>
          </p:cNvCxnSpPr>
          <p:nvPr/>
        </p:nvCxnSpPr>
        <p:spPr>
          <a:xfrm flipV="1">
            <a:off x="5086015" y="3469050"/>
            <a:ext cx="470261" cy="1310467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6" idx="0"/>
          </p:cNvCxnSpPr>
          <p:nvPr/>
        </p:nvCxnSpPr>
        <p:spPr>
          <a:xfrm flipH="1" flipV="1">
            <a:off x="6104723" y="3375399"/>
            <a:ext cx="1678900" cy="1597104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23"/>
          <p:cNvSpPr txBox="1">
            <a:spLocks noChangeArrowheads="1"/>
          </p:cNvSpPr>
          <p:nvPr/>
        </p:nvSpPr>
        <p:spPr bwMode="auto">
          <a:xfrm>
            <a:off x="3076821" y="2220075"/>
            <a:ext cx="855293" cy="33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cs typeface="Arial" pitchFamily="34" charset="0"/>
              </a:rPr>
              <a:t>ATC Alarm </a:t>
            </a:r>
          </a:p>
          <a:p>
            <a:pPr eaLnBrk="1" hangingPunct="1">
              <a:defRPr/>
            </a:pPr>
            <a:r>
              <a:rPr lang="en-US" sz="788" dirty="0">
                <a:cs typeface="Arial" pitchFamily="34" charset="0"/>
              </a:rPr>
              <a:t>Indicator</a:t>
            </a:r>
            <a:endParaRPr lang="en-US" sz="1050" dirty="0"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55496" y="1806392"/>
            <a:ext cx="3092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System will: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Ring Bells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Light Strobes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Send Recorded Messages to Responders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Send Alerting Tones to Paging Systems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Open Fire Station doors</a:t>
            </a:r>
          </a:p>
        </p:txBody>
      </p:sp>
      <p:sp>
        <p:nvSpPr>
          <p:cNvPr id="47" name="Title 1"/>
          <p:cNvSpPr>
            <a:spLocks/>
          </p:cNvSpPr>
          <p:nvPr/>
        </p:nvSpPr>
        <p:spPr bwMode="auto">
          <a:xfrm>
            <a:off x="4253294" y="689619"/>
            <a:ext cx="4585906" cy="43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dirty="0">
                <a:solidFill>
                  <a:srgbClr val="101745"/>
                </a:solidFill>
                <a:latin typeface="Arial" pitchFamily="34" charset="0"/>
                <a:cs typeface="Arial" pitchFamily="34" charset="0"/>
              </a:rPr>
              <a:t>Typical Airport Crash Alarm Network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692834" y="1778694"/>
            <a:ext cx="112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Hit the Red- button to initiate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61875" y="2882455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XOP RFCS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5833996" y="3477442"/>
            <a:ext cx="536265" cy="1388890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542" y="2250023"/>
            <a:ext cx="706028" cy="9980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444" y="4803108"/>
            <a:ext cx="470819" cy="39591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1159" y="4794145"/>
            <a:ext cx="470819" cy="39591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275312" y="5712063"/>
            <a:ext cx="10166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911 Dispatch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7602" y="5181033"/>
            <a:ext cx="842434" cy="55347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4963" y="4918404"/>
            <a:ext cx="470819" cy="39591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047169" y="5671338"/>
            <a:ext cx="6399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Police</a:t>
            </a:r>
          </a:p>
          <a:p>
            <a:pPr algn="ctr"/>
            <a:r>
              <a:rPr lang="en-US" sz="1050" b="1" dirty="0"/>
              <a:t>Station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64430" y="3311509"/>
            <a:ext cx="1745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System Automatically </a:t>
            </a:r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triggers</a:t>
            </a:r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i="1" dirty="0">
                <a:latin typeface="Arial" pitchFamily="34" charset="0"/>
                <a:cs typeface="Arial" pitchFamily="34" charset="0"/>
              </a:rPr>
              <a:t>all </a:t>
            </a:r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Bells</a:t>
            </a:r>
            <a:r>
              <a:rPr lang="en-US" sz="1100" b="1" i="1" dirty="0">
                <a:latin typeface="Arial" pitchFamily="34" charset="0"/>
                <a:cs typeface="Arial" pitchFamily="34" charset="0"/>
              </a:rPr>
              <a:t>, Horns &amp; Strobes and will be activated continuously until Initiator Cancels the alarm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6172" y="4972503"/>
            <a:ext cx="1214901" cy="750751"/>
          </a:xfrm>
          <a:prstGeom prst="rect">
            <a:avLst/>
          </a:prstGeom>
        </p:spPr>
      </p:pic>
      <p:cxnSp>
        <p:nvCxnSpPr>
          <p:cNvPr id="67" name="Straight Connector 66"/>
          <p:cNvCxnSpPr/>
          <p:nvPr/>
        </p:nvCxnSpPr>
        <p:spPr>
          <a:xfrm flipV="1">
            <a:off x="2223867" y="2145787"/>
            <a:ext cx="636374" cy="612686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813" y="4845528"/>
            <a:ext cx="402650" cy="353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6108" y="4849559"/>
            <a:ext cx="517364" cy="44586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3472" y="4850957"/>
            <a:ext cx="402650" cy="3534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9622" y="4878362"/>
            <a:ext cx="402650" cy="35349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6387" y="4926796"/>
            <a:ext cx="402650" cy="35349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698712" y="1846484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ATC Tower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0122" y="1870696"/>
            <a:ext cx="821280" cy="1325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40764" y="2262207"/>
            <a:ext cx="378261" cy="659113"/>
          </a:xfrm>
          <a:prstGeom prst="rect">
            <a:avLst/>
          </a:prstGeom>
        </p:spPr>
      </p:pic>
      <p:cxnSp>
        <p:nvCxnSpPr>
          <p:cNvPr id="55" name="Straight Connector 54"/>
          <p:cNvCxnSpPr>
            <a:stCxn id="17" idx="3"/>
          </p:cNvCxnSpPr>
          <p:nvPr/>
        </p:nvCxnSpPr>
        <p:spPr>
          <a:xfrm>
            <a:off x="3119025" y="2591764"/>
            <a:ext cx="1784447" cy="604724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96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39" y="1768640"/>
            <a:ext cx="821280" cy="13257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280EC-FCDC-4692-A525-AE163C0459A0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3" y="5189185"/>
            <a:ext cx="900540" cy="516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4219" y="5631225"/>
            <a:ext cx="9236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Fire Station</a:t>
            </a:r>
          </a:p>
          <a:p>
            <a:pPr algn="ctr"/>
            <a:r>
              <a:rPr lang="en-US" sz="1050" b="1" dirty="0"/>
              <a:t>West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459" y="5061572"/>
            <a:ext cx="1046987" cy="609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40086" y="5671338"/>
            <a:ext cx="9236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Fire Station</a:t>
            </a:r>
          </a:p>
          <a:p>
            <a:pPr algn="ctr"/>
            <a:r>
              <a:rPr lang="en-US" sz="1050" b="1" dirty="0"/>
              <a:t>East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852" y="5205287"/>
            <a:ext cx="898972" cy="546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02563" y="5695155"/>
            <a:ext cx="10887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Airport Admin</a:t>
            </a:r>
          </a:p>
          <a:p>
            <a:pPr algn="ctr"/>
            <a:r>
              <a:rPr lang="en-US" sz="1050" b="1" dirty="0"/>
              <a:t>Building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5534" y="2982190"/>
            <a:ext cx="826267" cy="742520"/>
          </a:xfrm>
          <a:prstGeom prst="rect">
            <a:avLst/>
          </a:prstGeom>
        </p:spPr>
      </p:pic>
      <p:pic>
        <p:nvPicPr>
          <p:cNvPr id="18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04" y="3186871"/>
            <a:ext cx="1378744" cy="28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92330" y="2594824"/>
            <a:ext cx="11977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Airport Lighting</a:t>
            </a:r>
          </a:p>
          <a:p>
            <a:pPr algn="ctr"/>
            <a:r>
              <a:rPr lang="en-US" sz="1050" b="1" dirty="0"/>
              <a:t>Vault (secure)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542772" y="2127935"/>
            <a:ext cx="2429372" cy="119468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146110" y="3485467"/>
            <a:ext cx="2826034" cy="1330026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91362" y="3469050"/>
            <a:ext cx="1708462" cy="1262882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8" idx="2"/>
          </p:cNvCxnSpPr>
          <p:nvPr/>
        </p:nvCxnSpPr>
        <p:spPr>
          <a:xfrm flipV="1">
            <a:off x="5086015" y="3469050"/>
            <a:ext cx="470261" cy="1310467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6" idx="0"/>
          </p:cNvCxnSpPr>
          <p:nvPr/>
        </p:nvCxnSpPr>
        <p:spPr>
          <a:xfrm flipH="1" flipV="1">
            <a:off x="6104723" y="3375399"/>
            <a:ext cx="1678900" cy="1597104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>
            <a:spLocks/>
          </p:cNvSpPr>
          <p:nvPr/>
        </p:nvSpPr>
        <p:spPr bwMode="auto">
          <a:xfrm>
            <a:off x="3446406" y="523021"/>
            <a:ext cx="5468994" cy="43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dirty="0">
                <a:solidFill>
                  <a:srgbClr val="101745"/>
                </a:solidFill>
                <a:latin typeface="Arial" pitchFamily="34" charset="0"/>
                <a:cs typeface="Arial" pitchFamily="34" charset="0"/>
              </a:rPr>
              <a:t>Combined Crash Phone &amp; Crash Alarm Network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61875" y="2882455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XOP RFCS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5833996" y="3477442"/>
            <a:ext cx="536265" cy="1388890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7944" y="1510043"/>
            <a:ext cx="553488" cy="6654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6444" y="4803108"/>
            <a:ext cx="470819" cy="39591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275312" y="5712063"/>
            <a:ext cx="10166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911 Dispatch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7602" y="5181033"/>
            <a:ext cx="842434" cy="55347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047169" y="5671338"/>
            <a:ext cx="6399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Police</a:t>
            </a:r>
          </a:p>
          <a:p>
            <a:pPr algn="ctr"/>
            <a:r>
              <a:rPr lang="en-US" sz="1050" b="1" dirty="0"/>
              <a:t>Station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4176" y="2009374"/>
            <a:ext cx="10342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Emergency Initiator can use voice or alarm </a:t>
            </a:r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or both</a:t>
            </a:r>
            <a:endParaRPr lang="en-US" sz="11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6172" y="4972503"/>
            <a:ext cx="1214901" cy="750751"/>
          </a:xfrm>
          <a:prstGeom prst="rect">
            <a:avLst/>
          </a:prstGeom>
        </p:spPr>
      </p:pic>
      <p:cxnSp>
        <p:nvCxnSpPr>
          <p:cNvPr id="67" name="Straight Connector 66"/>
          <p:cNvCxnSpPr>
            <a:stCxn id="18" idx="1"/>
            <a:endCxn id="57" idx="3"/>
          </p:cNvCxnSpPr>
          <p:nvPr/>
        </p:nvCxnSpPr>
        <p:spPr>
          <a:xfrm flipH="1" flipV="1">
            <a:off x="2676868" y="2754329"/>
            <a:ext cx="2190036" cy="573632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7813" y="4845528"/>
            <a:ext cx="402650" cy="35349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3472" y="4850957"/>
            <a:ext cx="402650" cy="35349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97666" y="1426597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ATC Tower</a:t>
            </a: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36939" y="4738739"/>
            <a:ext cx="685800" cy="5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0085" y="4689313"/>
            <a:ext cx="381000" cy="52863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84253" y="4783522"/>
            <a:ext cx="7473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Paging</a:t>
            </a:r>
          </a:p>
          <a:p>
            <a:pPr algn="ctr"/>
            <a:r>
              <a:rPr lang="en-US" sz="1050" b="1" dirty="0"/>
              <a:t>Interface</a:t>
            </a:r>
          </a:p>
        </p:txBody>
      </p:sp>
      <p:sp>
        <p:nvSpPr>
          <p:cNvPr id="49" name="Text Box 123"/>
          <p:cNvSpPr txBox="1">
            <a:spLocks noChangeArrowheads="1"/>
          </p:cNvSpPr>
          <p:nvPr/>
        </p:nvSpPr>
        <p:spPr bwMode="auto">
          <a:xfrm>
            <a:off x="1818457" y="3055203"/>
            <a:ext cx="119729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050" dirty="0">
                <a:cs typeface="Arial" pitchFamily="34" charset="0"/>
              </a:rPr>
              <a:t>Initiator Phone Digital or Analog</a:t>
            </a:r>
            <a:endParaRPr lang="en-US" sz="1400" dirty="0">
              <a:cs typeface="Arial" pitchFamily="34" charset="0"/>
            </a:endParaRPr>
          </a:p>
        </p:txBody>
      </p:sp>
      <p:pic>
        <p:nvPicPr>
          <p:cNvPr id="57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10" y="2478734"/>
            <a:ext cx="772058" cy="55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6244511" y="1204869"/>
            <a:ext cx="28786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System will: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Can initiate Voice Call and Conference from simple off-hook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Ring Bells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Light Strobes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Send Recorded Messages to Responders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Send Alerting Tones to Paging Systems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Open Fire Station doors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48595" y="3538969"/>
            <a:ext cx="9028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Voice Calls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02155" y="3538576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Alarm Signaling</a:t>
            </a:r>
          </a:p>
        </p:txBody>
      </p:sp>
      <p:sp>
        <p:nvSpPr>
          <p:cNvPr id="15" name="Oval 14"/>
          <p:cNvSpPr/>
          <p:nvPr/>
        </p:nvSpPr>
        <p:spPr>
          <a:xfrm>
            <a:off x="5190095" y="3849180"/>
            <a:ext cx="1820305" cy="192261"/>
          </a:xfrm>
          <a:prstGeom prst="ellipse">
            <a:avLst/>
          </a:prstGeom>
          <a:noFill/>
          <a:ln w="1270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609667" y="3839194"/>
            <a:ext cx="1310680" cy="202247"/>
          </a:xfrm>
          <a:prstGeom prst="ellipse">
            <a:avLst/>
          </a:prstGeom>
          <a:noFill/>
          <a:ln w="1270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15" idx="6"/>
          </p:cNvCxnSpPr>
          <p:nvPr/>
        </p:nvCxnSpPr>
        <p:spPr>
          <a:xfrm flipV="1">
            <a:off x="7010400" y="3715009"/>
            <a:ext cx="221713" cy="230302"/>
          </a:xfrm>
          <a:prstGeom prst="line">
            <a:avLst/>
          </a:prstGeom>
          <a:ln w="12700">
            <a:solidFill>
              <a:schemeClr val="accent1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4" idx="2"/>
          </p:cNvCxnSpPr>
          <p:nvPr/>
        </p:nvCxnSpPr>
        <p:spPr>
          <a:xfrm flipH="1" flipV="1">
            <a:off x="3353647" y="3684181"/>
            <a:ext cx="256020" cy="256137"/>
          </a:xfrm>
          <a:prstGeom prst="line">
            <a:avLst/>
          </a:prstGeom>
          <a:ln w="12700">
            <a:solidFill>
              <a:schemeClr val="accent1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7006" y="4825856"/>
            <a:ext cx="517364" cy="445868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2950209" y="1387157"/>
            <a:ext cx="112264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Hit the Red- button to initiate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2255722" y="1510043"/>
            <a:ext cx="760030" cy="341005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42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80FB3-DA02-48CD-A35F-F34D21B523CD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20482" name="Rectangle 5"/>
          <p:cNvSpPr txBox="1">
            <a:spLocks noGrp="1" noChangeArrowheads="1"/>
          </p:cNvSpPr>
          <p:nvPr/>
        </p:nvSpPr>
        <p:spPr bwMode="auto">
          <a:xfrm>
            <a:off x="2514600" y="6569075"/>
            <a:ext cx="410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OfficinaSanITCBoo" charset="0"/>
                <a:cs typeface="Arial" pitchFamily="34" charset="0"/>
              </a:rPr>
              <a:t>XOP Networks - Confidential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6"/>
          <p:cNvSpPr txBox="1">
            <a:spLocks noGrp="1"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F417AB86-9639-41B3-B543-D73C16E52B2A}" type="slidenum">
              <a:rPr kumimoji="0" lang="es-E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8</a:t>
            </a:fld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657600" y="609600"/>
            <a:ext cx="533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Ring-down Firebar Conference System (RFCS) Network - Standard</a:t>
            </a:r>
          </a:p>
        </p:txBody>
      </p:sp>
      <p:sp>
        <p:nvSpPr>
          <p:cNvPr id="97" name="Content Placeholder 6"/>
          <p:cNvSpPr txBox="1">
            <a:spLocks/>
          </p:cNvSpPr>
          <p:nvPr/>
        </p:nvSpPr>
        <p:spPr>
          <a:xfrm>
            <a:off x="4572000" y="1600200"/>
            <a:ext cx="441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Standalone Crash Phone Ring-down Firebar equipment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Scalable from 8 ports to 96 ports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kern="0" dirty="0">
                <a:latin typeface="Arial" pitchFamily="34" charset="0"/>
                <a:cs typeface="Arial" pitchFamily="34" charset="0"/>
              </a:rPr>
              <a:t>Can support direct analog lines and/or SIP Ports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FXS Interface for direct connectivity to Field Phones (RED emergency Phones)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kern="0" dirty="0">
                <a:latin typeface="Arial" pitchFamily="34" charset="0"/>
                <a:cs typeface="Arial" pitchFamily="34" charset="0"/>
              </a:rPr>
              <a:t>FXO Interface for direct connectivity to PSTN/On-site PBX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Digital Master Control Phone(s) for viewing individual line status (on-hook, off-hook, ringing etc.)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Web Portal for provisioning and administration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for 10000 feet loops (standard)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for Long Loop lengths , 30,000 feet via external loop extenders (optional)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Scheduled (Daily, Weekly etc.) recurring dial-outs for routine automated Crash Phone testing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Multiple designated trigger phones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Multiple hysteresis controls for preventing un-intentional triggers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Web Portal for viewing and controlling on going Crash Phone conferences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Built-in recording capability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Hardened for outside plant deployment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5726" y="3507664"/>
            <a:ext cx="1520806" cy="145471"/>
          </a:xfrm>
          <a:prstGeom prst="ellipse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61"/>
          <p:cNvSpPr txBox="1">
            <a:spLocks noChangeArrowheads="1"/>
          </p:cNvSpPr>
          <p:nvPr/>
        </p:nvSpPr>
        <p:spPr bwMode="auto">
          <a:xfrm>
            <a:off x="2349432" y="1447800"/>
            <a:ext cx="15840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Ringdown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Firebar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Conference System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663632" y="1833265"/>
            <a:ext cx="685800" cy="7057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" name="Line 235"/>
          <p:cNvSpPr>
            <a:spLocks noChangeShapeType="1"/>
          </p:cNvSpPr>
          <p:nvPr/>
        </p:nvSpPr>
        <p:spPr bwMode="auto">
          <a:xfrm flipH="1">
            <a:off x="1024824" y="3303161"/>
            <a:ext cx="36262" cy="7274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Line 108"/>
          <p:cNvSpPr>
            <a:spLocks noChangeShapeType="1"/>
          </p:cNvSpPr>
          <p:nvPr/>
        </p:nvSpPr>
        <p:spPr bwMode="auto">
          <a:xfrm flipV="1">
            <a:off x="2273232" y="3024659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977832" y="2487668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RFCS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123"/>
          <p:cNvSpPr txBox="1">
            <a:spLocks noChangeArrowheads="1"/>
          </p:cNvSpPr>
          <p:nvPr/>
        </p:nvSpPr>
        <p:spPr bwMode="auto">
          <a:xfrm>
            <a:off x="3295286" y="2719859"/>
            <a:ext cx="103105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Digital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Master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Phone at ATC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Tower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235"/>
          <p:cNvSpPr>
            <a:spLocks noChangeShapeType="1"/>
          </p:cNvSpPr>
          <p:nvPr/>
        </p:nvSpPr>
        <p:spPr bwMode="auto">
          <a:xfrm flipH="1">
            <a:off x="545958" y="3296940"/>
            <a:ext cx="111241" cy="733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Text Box 261"/>
          <p:cNvSpPr txBox="1">
            <a:spLocks noChangeArrowheads="1"/>
          </p:cNvSpPr>
          <p:nvPr/>
        </p:nvSpPr>
        <p:spPr bwMode="auto">
          <a:xfrm>
            <a:off x="347267" y="4422064"/>
            <a:ext cx="859165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PTT Field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Phones</a:t>
            </a:r>
          </a:p>
        </p:txBody>
      </p:sp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93354"/>
            <a:ext cx="415906" cy="32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503" y="4083968"/>
            <a:ext cx="415906" cy="32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07" y="2872028"/>
            <a:ext cx="1838325" cy="377640"/>
          </a:xfrm>
          <a:prstGeom prst="rect">
            <a:avLst/>
          </a:prstGeom>
        </p:spPr>
      </p:pic>
      <p:sp>
        <p:nvSpPr>
          <p:cNvPr id="49" name="Line 235"/>
          <p:cNvSpPr>
            <a:spLocks noChangeShapeType="1"/>
          </p:cNvSpPr>
          <p:nvPr/>
        </p:nvSpPr>
        <p:spPr bwMode="auto">
          <a:xfrm>
            <a:off x="1428711" y="3295474"/>
            <a:ext cx="117579" cy="735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593" y="4113596"/>
            <a:ext cx="299833" cy="268369"/>
          </a:xfrm>
          <a:prstGeom prst="rect">
            <a:avLst/>
          </a:prstGeom>
        </p:spPr>
      </p:pic>
      <p:sp>
        <p:nvSpPr>
          <p:cNvPr id="56" name="Text Box 261"/>
          <p:cNvSpPr txBox="1">
            <a:spLocks noChangeArrowheads="1"/>
          </p:cNvSpPr>
          <p:nvPr/>
        </p:nvSpPr>
        <p:spPr bwMode="auto">
          <a:xfrm>
            <a:off x="1337957" y="4422064"/>
            <a:ext cx="685800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PA/ Strobe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123"/>
          <p:cNvSpPr txBox="1">
            <a:spLocks noChangeArrowheads="1"/>
          </p:cNvSpPr>
          <p:nvPr/>
        </p:nvSpPr>
        <p:spPr bwMode="auto">
          <a:xfrm>
            <a:off x="2579337" y="3507664"/>
            <a:ext cx="60625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Analog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Loops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2109984" y="3626308"/>
            <a:ext cx="469353" cy="2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0177" y="3964864"/>
            <a:ext cx="736624" cy="49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 Box 261"/>
          <p:cNvSpPr txBox="1">
            <a:spLocks noChangeArrowheads="1"/>
          </p:cNvSpPr>
          <p:nvPr/>
        </p:nvSpPr>
        <p:spPr bwMode="auto">
          <a:xfrm>
            <a:off x="2012063" y="4422064"/>
            <a:ext cx="718369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911 Dispatch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Line 235"/>
          <p:cNvSpPr>
            <a:spLocks noChangeShapeType="1"/>
          </p:cNvSpPr>
          <p:nvPr/>
        </p:nvSpPr>
        <p:spPr bwMode="auto">
          <a:xfrm>
            <a:off x="1713831" y="3303160"/>
            <a:ext cx="422622" cy="6773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Explosion 1 61"/>
          <p:cNvSpPr/>
          <p:nvPr/>
        </p:nvSpPr>
        <p:spPr>
          <a:xfrm>
            <a:off x="2767502" y="3986328"/>
            <a:ext cx="1840124" cy="142633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Tellabs 291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Replacement</a:t>
            </a: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02" y="2684673"/>
            <a:ext cx="782841" cy="5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563" y="2014159"/>
            <a:ext cx="839876" cy="60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123"/>
          <p:cNvSpPr txBox="1">
            <a:spLocks noChangeArrowheads="1"/>
          </p:cNvSpPr>
          <p:nvPr/>
        </p:nvSpPr>
        <p:spPr bwMode="auto">
          <a:xfrm>
            <a:off x="3255340" y="1918281"/>
            <a:ext cx="10550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Analog Master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Phone at ATC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Tower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Or: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108"/>
          <p:cNvSpPr>
            <a:spLocks noChangeShapeType="1"/>
          </p:cNvSpPr>
          <p:nvPr/>
        </p:nvSpPr>
        <p:spPr bwMode="auto">
          <a:xfrm flipV="1">
            <a:off x="2197385" y="2495362"/>
            <a:ext cx="317215" cy="4706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6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738" y="692150"/>
            <a:ext cx="5148262" cy="581025"/>
          </a:xfrm>
        </p:spPr>
        <p:txBody>
          <a:bodyPr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RFCS –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Ringdown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Firebar Conference 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447800"/>
            <a:ext cx="3810000" cy="4525963"/>
          </a:xfrm>
        </p:spPr>
        <p:txBody>
          <a:bodyPr/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Platform details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Cisco Router based hardware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2 RU high, 19” wide, 15” deep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FXS, FXO and T1/E1/PRI Network Interface Modules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SIP Trunk (optional)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XOP Conference Software running on Cisco Service Module  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Web Portal for System Administration/ Control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Solid State Hard Drive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Standard FXS NIC (10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Kft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)  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Loop extenders  (30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Kft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) (optional)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Support for 2500 sets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Support for IP Phones (optional)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High Availability (optional)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Information Assurance - Enhanced Security (optional)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SNMP Monitoring (optional)</a:t>
            </a:r>
          </a:p>
          <a:p>
            <a:pPr lvl="1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XOP Networks - Confidential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259E8-67C3-4CDA-8FFC-FAF6D4EDAAAD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1801323" y="2177312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Ringdown</a:t>
            </a:r>
            <a:r>
              <a:rPr lang="en-US" sz="1400" dirty="0"/>
              <a:t> Firebar </a:t>
            </a:r>
          </a:p>
          <a:p>
            <a:r>
              <a:rPr lang="en-US" sz="1400" dirty="0"/>
              <a:t>Conference System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871" y="2917073"/>
            <a:ext cx="2845543" cy="5845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182" y="3015496"/>
            <a:ext cx="405818" cy="75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0606" y="3241133"/>
            <a:ext cx="1063194" cy="234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839" y="3101264"/>
            <a:ext cx="368957" cy="724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1629" y="3825682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Network Interface</a:t>
            </a:r>
          </a:p>
          <a:p>
            <a:r>
              <a:rPr lang="en-US" sz="1400" dirty="0"/>
              <a:t>Modules (FXS/FXO/PRI)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3402" y="3971720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Service Module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318650" y="3475818"/>
            <a:ext cx="470263" cy="495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1990" y="3229311"/>
            <a:ext cx="10418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XOP </a:t>
            </a:r>
            <a:r>
              <a:rPr lang="en-US" sz="1000" b="1" dirty="0" err="1"/>
              <a:t>Conf</a:t>
            </a:r>
            <a:r>
              <a:rPr lang="en-US" sz="1000" b="1" dirty="0"/>
              <a:t> SW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05104" y="3015496"/>
            <a:ext cx="405818" cy="75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11026" y="3015496"/>
            <a:ext cx="405818" cy="75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16949" y="3015496"/>
            <a:ext cx="405818" cy="75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329871" y="3101264"/>
            <a:ext cx="826948" cy="724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436129" y="3101264"/>
            <a:ext cx="1179363" cy="724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OfficinaSanITCBoo"/>
        <a:ea typeface=""/>
        <a:cs typeface=""/>
      </a:majorFont>
      <a:minorFont>
        <a:latin typeface="OfficinaSanITCBo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8179</TotalTime>
  <Words>939</Words>
  <Application>Microsoft Office PowerPoint</Application>
  <PresentationFormat>On-screen Show (4:3)</PresentationFormat>
  <Paragraphs>227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OfficinaSanITCBoo</vt:lpstr>
      <vt:lpstr>Wingdings</vt:lpstr>
      <vt:lpstr>Diseño predeterminado</vt:lpstr>
      <vt:lpstr>Bitmap Image</vt:lpstr>
      <vt:lpstr>PowerPoint Presentation</vt:lpstr>
      <vt:lpstr>XOP Networks -  Introduction</vt:lpstr>
      <vt:lpstr>RFCS Capabilities</vt:lpstr>
      <vt:lpstr>PowerPoint Presentation</vt:lpstr>
      <vt:lpstr>PowerPoint Presentation</vt:lpstr>
      <vt:lpstr>PowerPoint Presentation</vt:lpstr>
      <vt:lpstr>PowerPoint Presentation</vt:lpstr>
      <vt:lpstr>Ring-down Firebar Conference System (RFCS) Network - Standard</vt:lpstr>
      <vt:lpstr>RFCS – Ringdown  Firebar Conference  System</vt:lpstr>
      <vt:lpstr>PowerPoint Presentation</vt:lpstr>
      <vt:lpstr>Field &amp; Tower Phones For Crash Phone</vt:lpstr>
      <vt:lpstr>Alerting System Terminals</vt:lpstr>
      <vt:lpstr>PowerPoint Presentation</vt:lpstr>
    </vt:vector>
  </TitlesOfParts>
  <Company>xxxx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</dc:creator>
  <cp:lastModifiedBy>Chris J Bussey</cp:lastModifiedBy>
  <cp:revision>457</cp:revision>
  <cp:lastPrinted>2019-05-13T19:36:11Z</cp:lastPrinted>
  <dcterms:created xsi:type="dcterms:W3CDTF">2007-04-24T17:38:05Z</dcterms:created>
  <dcterms:modified xsi:type="dcterms:W3CDTF">2019-05-13T19:37:59Z</dcterms:modified>
</cp:coreProperties>
</file>