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473" r:id="rId2"/>
    <p:sldId id="462" r:id="rId3"/>
    <p:sldId id="465" r:id="rId4"/>
    <p:sldId id="411" r:id="rId5"/>
    <p:sldId id="257" r:id="rId6"/>
    <p:sldId id="466" r:id="rId7"/>
    <p:sldId id="463" r:id="rId8"/>
    <p:sldId id="471" r:id="rId9"/>
    <p:sldId id="400" r:id="rId10"/>
    <p:sldId id="422" r:id="rId11"/>
    <p:sldId id="407" r:id="rId12"/>
    <p:sldId id="430" r:id="rId13"/>
    <p:sldId id="469" r:id="rId14"/>
    <p:sldId id="415" r:id="rId15"/>
    <p:sldId id="401" r:id="rId16"/>
  </p:sldIdLst>
  <p:sldSz cx="9144000" cy="6858000" type="screen4x3"/>
  <p:notesSz cx="7315200" cy="9601200"/>
  <p:custDataLst>
    <p:tags r:id="rId19"/>
  </p:custDataLst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FFFF66"/>
    <a:srgbClr val="FF0000"/>
    <a:srgbClr val="003300"/>
    <a:srgbClr val="FF9900"/>
    <a:srgbClr val="3399FF"/>
    <a:srgbClr val="ABF3E7"/>
    <a:srgbClr val="A7F7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ED7459-29BD-440C-AC5E-86848B5E6654}" v="6" dt="2021-12-16T16:54:43.8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8088" autoAdjust="0"/>
    <p:restoredTop sz="94719" autoAdjust="0"/>
  </p:normalViewPr>
  <p:slideViewPr>
    <p:cSldViewPr>
      <p:cViewPr varScale="1">
        <p:scale>
          <a:sx n="83" d="100"/>
          <a:sy n="83" d="100"/>
        </p:scale>
        <p:origin x="1886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2962" y="0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B983BE57-37B4-484B-9B48-1D322211651C}" type="datetimeFigureOut">
              <a:rPr lang="en-US"/>
              <a:pPr>
                <a:defRPr/>
              </a:pPr>
              <a:t>1/16/2022</a:t>
            </a:fld>
            <a:endParaRPr lang="en-US" dirty="0"/>
          </a:p>
        </p:txBody>
      </p:sp>
      <p:sp>
        <p:nvSpPr>
          <p:cNvPr id="2129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9173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29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2962" y="9119173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3B631877-7C37-4FBF-9E54-A97F2F1826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749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defTabSz="96662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2962" y="0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 defTabSz="96662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2183" y="4561226"/>
            <a:ext cx="5850835" cy="432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173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defTabSz="96662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2962" y="9119173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 defTabSz="966621">
              <a:defRPr sz="1200"/>
            </a:lvl1pPr>
          </a:lstStyle>
          <a:p>
            <a:pPr>
              <a:defRPr/>
            </a:pPr>
            <a:fld id="{6EB429C3-5B3C-4A96-9FA1-2CA5978BC0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3970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 txBox="1">
            <a:spLocks noGrp="1" noChangeArrowheads="1"/>
          </p:cNvSpPr>
          <p:nvPr/>
        </p:nvSpPr>
        <p:spPr bwMode="auto">
          <a:xfrm>
            <a:off x="4142962" y="9119173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3" tIns="48327" rIns="96653" bIns="48327" anchor="b"/>
          <a:lstStyle/>
          <a:p>
            <a:pPr algn="r" defTabSz="966621"/>
            <a:fld id="{57711DE6-96E7-4B2B-8ABE-1AA46BF850CC}" type="slidenum">
              <a:rPr lang="en-US" sz="1200"/>
              <a:pPr algn="r" defTabSz="966621"/>
              <a:t>1</a:t>
            </a:fld>
            <a:endParaRPr lang="en-US" sz="1200" dirty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513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269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4143375" y="9118601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39" tIns="48320" rIns="96639" bIns="48320" anchor="b"/>
          <a:lstStyle/>
          <a:p>
            <a:pPr algn="r" defTabSz="965058"/>
            <a:fld id="{D087B70D-941D-4B44-A510-D2B410509620}" type="slidenum">
              <a:rPr lang="en-US" sz="1200"/>
              <a:pPr algn="r" defTabSz="965058"/>
              <a:t>15</a:t>
            </a:fld>
            <a:endParaRPr lang="en-US" sz="1200" dirty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372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C3277-92CC-4938-874A-BDF4874D9971}" type="datetime1">
              <a:rPr lang="en-US"/>
              <a:pPr>
                <a:defRPr/>
              </a:pPr>
              <a:t>1/16/2022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/>
              <a:t>XOP Networks - 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437B9-3193-47EB-8E86-40E434BA030B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496E2-576D-44FA-B00A-A21DC28BB485}" type="datetime1">
              <a:rPr lang="en-US"/>
              <a:pPr>
                <a:defRPr/>
              </a:pPr>
              <a:t>1/16/2022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/>
              <a:t>XOP Networks - 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9F366-5D06-47BA-B586-96AADD7D1913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92150"/>
            <a:ext cx="2057400" cy="54340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92150"/>
            <a:ext cx="6019800" cy="54340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0B8E9-5F0F-4EFB-A495-46C4035C5C98}" type="datetime1">
              <a:rPr lang="en-US"/>
              <a:pPr>
                <a:defRPr/>
              </a:pPr>
              <a:t>1/16/2022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/>
              <a:t>XOP Networks - 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F89CF-FFB3-4F6A-959C-5AEC77B5416F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5738" y="692150"/>
            <a:ext cx="4484687" cy="581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8BD08-6189-457D-B7B3-EE5C38ED74C4}" type="datetime1">
              <a:rPr lang="en-US"/>
              <a:pPr>
                <a:defRPr/>
              </a:pPr>
              <a:t>1/16/2022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/>
              <a:t>XOP Networks - Confidential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6805C-1B66-4EFD-BC72-BD200DDE84D9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5738" y="692150"/>
            <a:ext cx="4484687" cy="581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A56B3-009C-4E4A-8374-127345D9F5B5}" type="datetime1">
              <a:rPr lang="en-US"/>
              <a:pPr>
                <a:defRPr/>
              </a:pPr>
              <a:t>1/16/2022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/>
              <a:t>XOP Networks - 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D08D8-9C84-4C3C-A5E2-0B8BFFBF8988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0FAF0-BFF4-432B-A857-736705A1D727}" type="datetime1">
              <a:rPr lang="en-US"/>
              <a:pPr>
                <a:defRPr/>
              </a:pPr>
              <a:t>1/16/2022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/>
              <a:t>XOP Networks - 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259E8-67C3-4CDA-8FFC-FAF6D4EDAAAD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54111-D624-4ADE-B676-23760C3BAC72}" type="datetime1">
              <a:rPr lang="en-US"/>
              <a:pPr>
                <a:defRPr/>
              </a:pPr>
              <a:t>1/16/2022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/>
              <a:t>XOP Networks - 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1B862-CD4E-4A10-8CA4-6D5694E52B88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5F84B-16E1-447A-AE01-ECC1D909892B}" type="datetime1">
              <a:rPr lang="en-US"/>
              <a:pPr>
                <a:defRPr/>
              </a:pPr>
              <a:t>1/16/2022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/>
              <a:t>XOP Networks - Confidential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FE70C-5B00-47D2-93E7-96B270CEEE4E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E15AF-8AE0-4FC0-BDD8-93338BB3802B}" type="datetime1">
              <a:rPr lang="en-US"/>
              <a:pPr>
                <a:defRPr/>
              </a:pPr>
              <a:t>1/16/2022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/>
              <a:t>XOP Networks - Confidential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BBFB0-7570-4EDF-9F3C-8BC6EA8C45B0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EA3BD-C383-41C5-85FF-43ED4F4F1EBE}" type="datetime1">
              <a:rPr lang="en-US"/>
              <a:pPr>
                <a:defRPr/>
              </a:pPr>
              <a:t>1/16/2022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/>
              <a:t>XOP Networks - Confidential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80FB3-DA02-48CD-A35F-F34D21B523CD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1E1FB-5B8E-4C3A-ACEA-7049231BC76C}" type="datetime1">
              <a:rPr lang="en-US"/>
              <a:pPr>
                <a:defRPr/>
              </a:pPr>
              <a:t>1/16/2022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/>
              <a:t>XOP Networks - Confidential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280EC-FCDC-4692-A525-AE163C0459A0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CFE74C-DC26-40A1-90A0-2F81A6905EB9}" type="datetime1">
              <a:rPr lang="en-US"/>
              <a:pPr>
                <a:defRPr/>
              </a:pPr>
              <a:t>1/16/2022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/>
              <a:t>XOP Networks - Confidential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2F633-F982-4416-B51B-8AECB7A7B53E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22C45-C1FF-4D52-A765-107FC6E877DA}" type="datetime1">
              <a:rPr lang="en-US"/>
              <a:pPr>
                <a:defRPr/>
              </a:pPr>
              <a:t>1/16/2022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/>
              <a:t>XOP Networks - Confidential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66533-88A1-441B-8932-C274335FA459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95738" y="692150"/>
            <a:ext cx="44846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4DBC9E75-097B-4597-BE14-A5495B94238A}" type="datetime1">
              <a:rPr lang="en-US"/>
              <a:pPr>
                <a:defRPr/>
              </a:pPr>
              <a:t>1/16/2022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4600" y="6569075"/>
            <a:ext cx="41052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300">
                <a:solidFill>
                  <a:schemeClr val="bg2"/>
                </a:solidFill>
                <a:latin typeface="OfficinaSanITCBoo" pitchFamily="50" charset="0"/>
              </a:defRPr>
            </a:lvl1pPr>
          </a:lstStyle>
          <a:p>
            <a:pPr>
              <a:defRPr/>
            </a:pPr>
            <a:r>
              <a:rPr lang="es-ES" dirty="0"/>
              <a:t>XOP Networks - Confidential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4A4C7B0-AF4F-422A-AD9C-BC150F7603C0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0174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01745"/>
          </a:solidFill>
          <a:latin typeface="OfficinaSanITCBoo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01745"/>
          </a:solidFill>
          <a:latin typeface="OfficinaSanITCBoo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01745"/>
          </a:solidFill>
          <a:latin typeface="OfficinaSanITCBoo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01745"/>
          </a:solidFill>
          <a:latin typeface="OfficinaSanITCBoo" pitchFamily="50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101745"/>
          </a:solidFill>
          <a:latin typeface="OfficinaSanITCBoo" pitchFamily="5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101745"/>
          </a:solidFill>
          <a:latin typeface="OfficinaSanITCBoo" pitchFamily="5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101745"/>
          </a:solidFill>
          <a:latin typeface="OfficinaSanITCBoo" pitchFamily="5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101745"/>
          </a:solidFill>
          <a:latin typeface="OfficinaSanITCBoo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nvarma@xopnetworks.com" TargetMode="External"/><Relationship Id="rId5" Type="http://schemas.openxmlformats.org/officeDocument/2006/relationships/hyperlink" Target="mailto:cbussey@xopnetworks.com" TargetMode="External"/><Relationship Id="rId4" Type="http://schemas.openxmlformats.org/officeDocument/2006/relationships/hyperlink" Target="http://www.xopnetworks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8.png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5.png"/><Relationship Id="rId7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6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 txBox="1">
            <a:spLocks noGrp="1" noChangeArrowheads="1"/>
          </p:cNvSpPr>
          <p:nvPr/>
        </p:nvSpPr>
        <p:spPr bwMode="auto">
          <a:xfrm>
            <a:off x="2514600" y="6569075"/>
            <a:ext cx="41052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" sz="1300" dirty="0">
                <a:solidFill>
                  <a:schemeClr val="bg2"/>
                </a:solidFill>
                <a:latin typeface="OfficinaSanITCBoo" pitchFamily="50" charset="0"/>
              </a:rPr>
              <a:t>XOP Networks - Confidential</a:t>
            </a:r>
          </a:p>
        </p:txBody>
      </p:sp>
      <p:sp>
        <p:nvSpPr>
          <p:cNvPr id="3075" name="Rectangle 6"/>
          <p:cNvSpPr txBox="1">
            <a:spLocks noGrp="1" noChangeArrowheads="1"/>
          </p:cNvSpPr>
          <p:nvPr/>
        </p:nvSpPr>
        <p:spPr bwMode="auto">
          <a:xfrm>
            <a:off x="70104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243FA9B-C2F9-481A-A241-B7B5E30B1975}" type="slidenum">
              <a:rPr lang="es-ES" sz="1400"/>
              <a:pPr algn="r"/>
              <a:t>1</a:t>
            </a:fld>
            <a:endParaRPr lang="es-ES" sz="1400" dirty="0"/>
          </a:p>
        </p:txBody>
      </p:sp>
      <p:pic>
        <p:nvPicPr>
          <p:cNvPr id="3077" name="Picture 11" descr="ppt_co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34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Text Box 4"/>
          <p:cNvSpPr txBox="1">
            <a:spLocks noChangeArrowheads="1"/>
          </p:cNvSpPr>
          <p:nvPr/>
        </p:nvSpPr>
        <p:spPr bwMode="auto">
          <a:xfrm>
            <a:off x="1371600" y="5181600"/>
            <a:ext cx="7010400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RING DOWN FIREBAR CONFERENCE SERVER (CRASH PHONE)  PRESENTATION</a:t>
            </a:r>
          </a:p>
        </p:txBody>
      </p:sp>
      <p:sp>
        <p:nvSpPr>
          <p:cNvPr id="3079" name="Rectangle 3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3080" name="Rectangle 38"/>
          <p:cNvSpPr>
            <a:spLocks noChangeArrowheads="1"/>
          </p:cNvSpPr>
          <p:nvPr/>
        </p:nvSpPr>
        <p:spPr bwMode="auto">
          <a:xfrm>
            <a:off x="0" y="10858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335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XOP Networks - Confidential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91474D-7AC9-4784-B37C-7F1DCDC30B9B}" type="slidenum">
              <a:rPr lang="es-ES" smtClean="0"/>
              <a:pPr>
                <a:defRPr/>
              </a:pPr>
              <a:t>10</a:t>
            </a:fld>
            <a:endParaRPr lang="es-ES" dirty="0"/>
          </a:p>
        </p:txBody>
      </p:sp>
      <p:sp>
        <p:nvSpPr>
          <p:cNvPr id="6" name="TextBox 5"/>
          <p:cNvSpPr txBox="1"/>
          <p:nvPr/>
        </p:nvSpPr>
        <p:spPr>
          <a:xfrm>
            <a:off x="3784766" y="883581"/>
            <a:ext cx="3604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Console/ATC Phone w/line status</a:t>
            </a:r>
          </a:p>
        </p:txBody>
      </p:sp>
      <p:sp>
        <p:nvSpPr>
          <p:cNvPr id="10" name="AutoShape 3"/>
          <p:cNvSpPr>
            <a:spLocks noChangeAspect="1" noChangeArrowheads="1" noTextEdit="1"/>
          </p:cNvSpPr>
          <p:nvPr/>
        </p:nvSpPr>
        <p:spPr bwMode="auto">
          <a:xfrm>
            <a:off x="1143000" y="1733550"/>
            <a:ext cx="73914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5402263" y="2297113"/>
            <a:ext cx="23066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Cisco IP Phone +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5402263" y="2586038"/>
            <a:ext cx="2476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Expansion module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938" y="3900488"/>
            <a:ext cx="535305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4097338" y="3671888"/>
            <a:ext cx="3556000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Expansion Module LED Operation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969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33550"/>
            <a:ext cx="2566988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BAD1392-C3BF-4686-947F-700C90AEFB42}"/>
              </a:ext>
            </a:extLst>
          </p:cNvPr>
          <p:cNvSpPr txBox="1"/>
          <p:nvPr/>
        </p:nvSpPr>
        <p:spPr>
          <a:xfrm>
            <a:off x="3784766" y="206692"/>
            <a:ext cx="48258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atin typeface="Arial" pitchFamily="34" charset="0"/>
                <a:cs typeface="Arial" pitchFamily="34" charset="0"/>
              </a:rPr>
              <a:t>Ringdown  Firebar Conference  System</a:t>
            </a:r>
            <a:br>
              <a:rPr lang="en-US" sz="1800" b="1" dirty="0">
                <a:latin typeface="Arial" pitchFamily="34" charset="0"/>
                <a:cs typeface="Arial" pitchFamily="34" charset="0"/>
              </a:rPr>
            </a:br>
            <a:r>
              <a:rPr lang="en-US" sz="1800" b="1" dirty="0">
                <a:latin typeface="Arial" pitchFamily="34" charset="0"/>
                <a:cs typeface="Arial" pitchFamily="34" charset="0"/>
              </a:rPr>
              <a:t>Supporting Devices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954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784766" y="685800"/>
            <a:ext cx="4902034" cy="58102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dirty="0">
                <a:latin typeface="Arial" pitchFamily="34" charset="0"/>
                <a:cs typeface="Arial" pitchFamily="34" charset="0"/>
              </a:rPr>
              <a:t>Field Phones For Crash Phone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4343400" y="1905000"/>
            <a:ext cx="4495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dirty="0"/>
              <a:t>Available in Black, White, &amp; Red (special order), Wall or Desk Mounting. The Cisco Unified IP Phone 6901 is a single-line endpoint delivering cost-effective access to Cisco Unified Communications. Designed with a low profile, the Cisco Unified IP Phone 6901 is an ideal solution for settings that have an occasional need for emergency communications.</a:t>
            </a:r>
          </a:p>
          <a:p>
            <a:pPr lvl="0" eaLnBrk="0" hangingPunct="0">
              <a:lnSpc>
                <a:spcPct val="150000"/>
              </a:lnSpc>
              <a:spcBef>
                <a:spcPts val="0"/>
              </a:spcBef>
              <a:defRPr/>
            </a:pP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</p:spPr>
        <p:txBody>
          <a:bodyPr/>
          <a:lstStyle/>
          <a:p>
            <a:pPr>
              <a:defRPr/>
            </a:pPr>
            <a:r>
              <a:rPr lang="es-ES" dirty="0"/>
              <a:t>7</a:t>
            </a: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514600" y="6569075"/>
            <a:ext cx="4105275" cy="288925"/>
          </a:xfrm>
        </p:spPr>
        <p:txBody>
          <a:bodyPr/>
          <a:lstStyle/>
          <a:p>
            <a:pPr>
              <a:defRPr/>
            </a:pPr>
            <a:r>
              <a:rPr lang="es-ES" dirty="0"/>
              <a:t>XOP Networks - Confidential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885335"/>
            <a:ext cx="3505200" cy="3220065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4E8704D-BA68-4D47-A1A0-6AD7CA17C530}"/>
              </a:ext>
            </a:extLst>
          </p:cNvPr>
          <p:cNvSpPr txBox="1"/>
          <p:nvPr/>
        </p:nvSpPr>
        <p:spPr>
          <a:xfrm>
            <a:off x="3784766" y="206692"/>
            <a:ext cx="48258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Arial" pitchFamily="34" charset="0"/>
                <a:cs typeface="Arial" pitchFamily="34" charset="0"/>
              </a:rPr>
              <a:t>Ringdown  Firebar Conference  System</a:t>
            </a:r>
            <a:br>
              <a:rPr lang="en-US" sz="1800" b="1" dirty="0">
                <a:latin typeface="Arial" pitchFamily="34" charset="0"/>
                <a:cs typeface="Arial" pitchFamily="34" charset="0"/>
              </a:rPr>
            </a:br>
            <a:r>
              <a:rPr lang="en-US" sz="1800" b="1" dirty="0">
                <a:latin typeface="Arial" pitchFamily="34" charset="0"/>
                <a:cs typeface="Arial" pitchFamily="34" charset="0"/>
              </a:rPr>
              <a:t>Supporting Devices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671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XOP Networks - Confidential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91474D-7AC9-4784-B37C-7F1DCDC30B9B}" type="slidenum">
              <a:rPr lang="es-ES" smtClean="0"/>
              <a:pPr>
                <a:defRPr/>
              </a:pPr>
              <a:t>12</a:t>
            </a:fld>
            <a:endParaRPr lang="es-E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714874" y="960518"/>
            <a:ext cx="4105275" cy="4572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10174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101745"/>
                </a:solidFill>
                <a:latin typeface="OfficinaSanITCBoo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101745"/>
                </a:solidFill>
                <a:latin typeface="OfficinaSanITCBoo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101745"/>
                </a:solidFill>
                <a:latin typeface="OfficinaSanITCBoo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101745"/>
                </a:solidFill>
                <a:latin typeface="OfficinaSanITCBoo" pitchFamily="50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1745"/>
                </a:solidFill>
                <a:latin typeface="OfficinaSanITCBoo" pitchFamily="50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1745"/>
                </a:solidFill>
                <a:latin typeface="OfficinaSanITCBoo" pitchFamily="50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1745"/>
                </a:solidFill>
                <a:latin typeface="OfficinaSanITCBoo" pitchFamily="50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1745"/>
                </a:solidFill>
                <a:latin typeface="OfficinaSanITCBoo" pitchFamily="50" charset="0"/>
              </a:defRPr>
            </a:lvl9pPr>
          </a:lstStyle>
          <a:p>
            <a:r>
              <a:rPr lang="en-US" sz="1800" kern="0" dirty="0">
                <a:latin typeface="Arial" pitchFamily="34" charset="0"/>
                <a:cs typeface="Arial" pitchFamily="34" charset="0"/>
              </a:rPr>
              <a:t>Paging System Interface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590800"/>
            <a:ext cx="4114800" cy="1219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26819" y="2362200"/>
            <a:ext cx="3967162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VIP-201A SIP Paging Gateway </a:t>
            </a:r>
            <a:r>
              <a:rPr lang="en-US" sz="1600" dirty="0"/>
              <a:t>is designed for use with virtually all IP based telephone systems. The unit provides SIP addressable groups and 1 analog output. The VIP-201A can control thousands of IP and/or analog speakers or provide interface to legacy paging systems. Connection to a SIP Server can be as individual SIP Stations (extensions) or as a SIP trunk. Station mode provides up to 8 SIP-addressable groups. Trunk mode accepts up to 100 SIP phone numbers for flexible grouping.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ED0710-1851-42FE-AE95-0F66CD048905}"/>
              </a:ext>
            </a:extLst>
          </p:cNvPr>
          <p:cNvSpPr txBox="1"/>
          <p:nvPr/>
        </p:nvSpPr>
        <p:spPr>
          <a:xfrm>
            <a:off x="3733800" y="314187"/>
            <a:ext cx="45812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Arial" pitchFamily="34" charset="0"/>
                <a:cs typeface="Arial" pitchFamily="34" charset="0"/>
              </a:rPr>
              <a:t>Ringdown  Firebar Conference  System</a:t>
            </a:r>
            <a:br>
              <a:rPr lang="en-US" sz="1800" b="1" dirty="0">
                <a:latin typeface="Arial" pitchFamily="34" charset="0"/>
                <a:cs typeface="Arial" pitchFamily="34" charset="0"/>
              </a:rPr>
            </a:br>
            <a:r>
              <a:rPr lang="en-US" sz="1800" b="1" dirty="0">
                <a:latin typeface="Arial" pitchFamily="34" charset="0"/>
                <a:cs typeface="Arial" pitchFamily="34" charset="0"/>
              </a:rPr>
              <a:t>Supporting Devices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559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XOP Networks -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0259E8-67C3-4CDA-8FFC-FAF6D4EDAAAD}" type="slidenum">
              <a:rPr lang="es-ES" smtClean="0"/>
              <a:pPr>
                <a:defRPr/>
              </a:pPr>
              <a:t>13</a:t>
            </a:fld>
            <a:endParaRPr lang="es-E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038600" y="641917"/>
            <a:ext cx="4572000" cy="83389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dirty="0">
                <a:latin typeface="Arial" pitchFamily="34" charset="0"/>
                <a:cs typeface="Arial" pitchFamily="34" charset="0"/>
              </a:rPr>
              <a:t>Alerting System Equipment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446348"/>
            <a:ext cx="990600" cy="1447800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886200" y="1600200"/>
            <a:ext cx="3962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Emergency Initiation Button</a:t>
            </a:r>
          </a:p>
          <a:p>
            <a:pPr marL="287338" marR="0" lvl="0" indent="-287338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Manufactured by Wheelock Company</a:t>
            </a:r>
          </a:p>
          <a:p>
            <a:pPr marL="287338" marR="0" lvl="0" indent="-287338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kern="0" dirty="0">
                <a:latin typeface="Arial" pitchFamily="34" charset="0"/>
                <a:cs typeface="Arial" pitchFamily="34" charset="0"/>
              </a:rPr>
              <a:t>Press to initiate</a:t>
            </a:r>
          </a:p>
          <a:p>
            <a:pPr marL="287338" marR="0" lvl="0" indent="-287338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Press,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rotate &amp; release to cancel</a:t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571500" marR="0" lvl="0" indent="-4572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864429" y="3357109"/>
            <a:ext cx="3962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/>
              <a:t>Loud Ringer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Approvals include: UL Standard 464, Factory Mutual (FM), California State Fire Marshal (CSFM), New York (MEA) and Chicago (BFP)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Low frequency aluminum shells for better audibility through walls, doors and other structures</a:t>
            </a:r>
          </a:p>
          <a:p>
            <a:pPr marL="571500" marR="0" lvl="0" indent="-4572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429000"/>
            <a:ext cx="2338388" cy="2057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57478F6-C98B-439A-BB47-7442964E7DB8}"/>
              </a:ext>
            </a:extLst>
          </p:cNvPr>
          <p:cNvSpPr txBox="1"/>
          <p:nvPr/>
        </p:nvSpPr>
        <p:spPr>
          <a:xfrm>
            <a:off x="3200400" y="89366"/>
            <a:ext cx="54956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Arial" pitchFamily="34" charset="0"/>
                <a:cs typeface="Arial" pitchFamily="34" charset="0"/>
              </a:rPr>
              <a:t>Ringdown  Firebar Conference  System</a:t>
            </a:r>
            <a:br>
              <a:rPr lang="en-US" sz="1800" b="1" dirty="0">
                <a:latin typeface="Arial" pitchFamily="34" charset="0"/>
                <a:cs typeface="Arial" pitchFamily="34" charset="0"/>
              </a:rPr>
            </a:br>
            <a:r>
              <a:rPr lang="en-US" sz="1800" b="1" dirty="0">
                <a:latin typeface="Arial" pitchFamily="34" charset="0"/>
                <a:cs typeface="Arial" pitchFamily="34" charset="0"/>
              </a:rPr>
              <a:t>Supporting Devices</a:t>
            </a:r>
          </a:p>
        </p:txBody>
      </p:sp>
    </p:spTree>
    <p:extLst>
      <p:ext uri="{BB962C8B-B14F-4D97-AF65-F5344CB8AC3E}">
        <p14:creationId xmlns:p14="http://schemas.microsoft.com/office/powerpoint/2010/main" val="1954048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XOP Networks -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0259E8-67C3-4CDA-8FFC-FAF6D4EDAAAD}" type="slidenum">
              <a:rPr lang="es-ES" smtClean="0"/>
              <a:pPr>
                <a:defRPr/>
              </a:pPr>
              <a:t>14</a:t>
            </a:fld>
            <a:endParaRPr lang="es-E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657600" y="780920"/>
            <a:ext cx="4876800" cy="58102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dirty="0">
                <a:latin typeface="Arial" pitchFamily="34" charset="0"/>
                <a:cs typeface="Arial" pitchFamily="34" charset="0"/>
              </a:rPr>
              <a:t>Alerting System Equipment's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1" y="1372105"/>
            <a:ext cx="1828800" cy="12948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90999" y="1686341"/>
            <a:ext cx="4953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BLK-4 Blue Strobe Light provides high visibility indication of analog line status through a high powered 360º LED strobe and/or beacon visual indicator.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599" y="3810000"/>
            <a:ext cx="1560872" cy="19335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43374" y="4248643"/>
            <a:ext cx="4953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Phone Line to Relay Controller.</a:t>
            </a:r>
          </a:p>
          <a:p>
            <a:r>
              <a:rPr lang="en-US" dirty="0"/>
              <a:t>Open Firestation Doors</a:t>
            </a:r>
          </a:p>
          <a:p>
            <a:r>
              <a:rPr lang="en-US" dirty="0"/>
              <a:t>Turn on Firestation Lights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D16279-ED74-4697-BFE5-8418AAB1157F}"/>
              </a:ext>
            </a:extLst>
          </p:cNvPr>
          <p:cNvSpPr txBox="1"/>
          <p:nvPr/>
        </p:nvSpPr>
        <p:spPr>
          <a:xfrm>
            <a:off x="3459018" y="246854"/>
            <a:ext cx="46181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Arial" pitchFamily="34" charset="0"/>
                <a:cs typeface="Arial" pitchFamily="34" charset="0"/>
              </a:rPr>
              <a:t>Ringdown  Firebar Conference  System</a:t>
            </a:r>
            <a:br>
              <a:rPr lang="en-US" sz="1800" b="1" dirty="0">
                <a:latin typeface="Arial" pitchFamily="34" charset="0"/>
                <a:cs typeface="Arial" pitchFamily="34" charset="0"/>
              </a:rPr>
            </a:br>
            <a:r>
              <a:rPr lang="en-US" sz="1800" b="1" dirty="0">
                <a:latin typeface="Arial" pitchFamily="34" charset="0"/>
                <a:cs typeface="Arial" pitchFamily="34" charset="0"/>
              </a:rPr>
              <a:t>Supporting Devices</a:t>
            </a:r>
          </a:p>
        </p:txBody>
      </p:sp>
    </p:spTree>
    <p:extLst>
      <p:ext uri="{BB962C8B-B14F-4D97-AF65-F5344CB8AC3E}">
        <p14:creationId xmlns:p14="http://schemas.microsoft.com/office/powerpoint/2010/main" val="2945025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s-ES"/>
              <a:t>XOP Networks - Confidential</a:t>
            </a:r>
          </a:p>
        </p:txBody>
      </p:sp>
      <p:sp>
        <p:nvSpPr>
          <p:cNvPr id="10243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2CBAFE1-D0C0-48D8-9ED3-8A4E24669725}" type="slidenum">
              <a:rPr lang="es-ES" smtClean="0"/>
              <a:pPr/>
              <a:t>15</a:t>
            </a:fld>
            <a:endParaRPr lang="es-ES"/>
          </a:p>
        </p:txBody>
      </p:sp>
      <p:pic>
        <p:nvPicPr>
          <p:cNvPr id="10244" name="Picture 6" descr="than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4191000"/>
            <a:ext cx="38608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3"/>
          <p:cNvSpPr txBox="1">
            <a:spLocks noChangeArrowheads="1"/>
          </p:cNvSpPr>
          <p:nvPr/>
        </p:nvSpPr>
        <p:spPr bwMode="auto">
          <a:xfrm>
            <a:off x="762000" y="1225689"/>
            <a:ext cx="6676828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For additional information please visit our web site at </a:t>
            </a:r>
          </a:p>
          <a:p>
            <a:r>
              <a:rPr lang="en-US" dirty="0">
                <a:hlinkClick r:id="rId4"/>
              </a:rPr>
              <a:t>www.xopnetworks.com</a:t>
            </a:r>
            <a:endParaRPr lang="en-US" dirty="0"/>
          </a:p>
          <a:p>
            <a:endParaRPr lang="en-US" dirty="0"/>
          </a:p>
          <a:p>
            <a:r>
              <a:rPr lang="en-US" dirty="0"/>
              <a:t>For sales inquiries, please contact</a:t>
            </a:r>
          </a:p>
          <a:p>
            <a:endParaRPr lang="en-US" dirty="0"/>
          </a:p>
          <a:p>
            <a:r>
              <a:rPr lang="en-US" dirty="0"/>
              <a:t>Chris Bussey: 			Neelanshu Varma (India): </a:t>
            </a:r>
          </a:p>
          <a:p>
            <a:r>
              <a:rPr lang="en-US" dirty="0"/>
              <a:t>O:972-590-0206			(91) 9811488058</a:t>
            </a:r>
          </a:p>
          <a:p>
            <a:r>
              <a:rPr lang="en-US" dirty="0"/>
              <a:t>C:469-360-6061 			</a:t>
            </a:r>
          </a:p>
          <a:p>
            <a:r>
              <a:rPr lang="en-US" dirty="0">
                <a:hlinkClick r:id="rId5"/>
              </a:rPr>
              <a:t>cbussey@xopnetworks.com</a:t>
            </a:r>
            <a:r>
              <a:rPr lang="en-US" dirty="0"/>
              <a:t>	</a:t>
            </a:r>
            <a:r>
              <a:rPr lang="en-US" dirty="0">
                <a:hlinkClick r:id="rId6"/>
              </a:rPr>
              <a:t>nvarma@xopnetworks.com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For general inquiries, please call</a:t>
            </a:r>
          </a:p>
          <a:p>
            <a:endParaRPr lang="en-US" dirty="0"/>
          </a:p>
          <a:p>
            <a:r>
              <a:rPr lang="en-US" dirty="0"/>
              <a:t>Main: 972-590-0200</a:t>
            </a:r>
          </a:p>
          <a:p>
            <a:r>
              <a:rPr lang="en-US" dirty="0"/>
              <a:t>Alternate: 972-590-0201</a:t>
            </a:r>
          </a:p>
          <a:p>
            <a:r>
              <a:rPr lang="en-US" dirty="0"/>
              <a:t>                214-564-2263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s-ES" dirty="0"/>
              <a:t>XOP Networks - Confidential</a:t>
            </a:r>
          </a:p>
        </p:txBody>
      </p:sp>
      <p:sp>
        <p:nvSpPr>
          <p:cNvPr id="921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F3B818C-A9E4-44E5-A456-4A1245DF2610}" type="slidenum">
              <a:rPr lang="es-ES" smtClean="0"/>
              <a:pPr/>
              <a:t>2</a:t>
            </a:fld>
            <a:endParaRPr lang="es-ES" dirty="0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4343400" y="685800"/>
            <a:ext cx="4572000" cy="581025"/>
          </a:xfrm>
        </p:spPr>
        <p:txBody>
          <a:bodyPr/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XOP Networks -  Introduction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37" y="1828800"/>
            <a:ext cx="7848600" cy="3840163"/>
          </a:xfrm>
        </p:spPr>
        <p:txBody>
          <a:bodyPr/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Started in 2003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Headquartered in Dallas, Texas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Ex Alcatel/DSC/MCI Management Team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Manufacture Conference Bridges, Crash Phone System, Service Nodes, Application Servers, VAS equipment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Sell through OEMs, Resellers, Direct</a:t>
            </a:r>
          </a:p>
          <a:p>
            <a:pPr lvl="1"/>
            <a:r>
              <a:rPr lang="en-US" sz="1800" dirty="0">
                <a:latin typeface="Arial" pitchFamily="34" charset="0"/>
                <a:cs typeface="Arial" pitchFamily="34" charset="0"/>
              </a:rPr>
              <a:t>Multiple Wireline/Wireless Operators</a:t>
            </a:r>
          </a:p>
          <a:p>
            <a:pPr lvl="1"/>
            <a:r>
              <a:rPr lang="en-US" sz="1800" dirty="0">
                <a:latin typeface="Arial" pitchFamily="34" charset="0"/>
                <a:cs typeface="Arial" pitchFamily="34" charset="0"/>
              </a:rPr>
              <a:t>Multiple Fortune 100 companies</a:t>
            </a:r>
          </a:p>
          <a:p>
            <a:pPr lvl="1"/>
            <a:r>
              <a:rPr lang="en-US" sz="1800" dirty="0">
                <a:latin typeface="Arial" pitchFamily="34" charset="0"/>
                <a:cs typeface="Arial" pitchFamily="34" charset="0"/>
              </a:rPr>
              <a:t>US Army, Navy and Air Force</a:t>
            </a:r>
          </a:p>
          <a:p>
            <a:pPr lvl="1"/>
            <a:r>
              <a:rPr lang="en-US" sz="1800" dirty="0">
                <a:latin typeface="Arial" pitchFamily="34" charset="0"/>
                <a:cs typeface="Arial" pitchFamily="34" charset="0"/>
              </a:rPr>
              <a:t>Airports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Global sales and support</a:t>
            </a:r>
          </a:p>
        </p:txBody>
      </p:sp>
    </p:spTree>
    <p:extLst>
      <p:ext uri="{BB962C8B-B14F-4D97-AF65-F5344CB8AC3E}">
        <p14:creationId xmlns:p14="http://schemas.microsoft.com/office/powerpoint/2010/main" val="3726680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Content Placeholder 2"/>
          <p:cNvSpPr>
            <a:spLocks/>
          </p:cNvSpPr>
          <p:nvPr/>
        </p:nvSpPr>
        <p:spPr bwMode="auto">
          <a:xfrm>
            <a:off x="1193800" y="1371600"/>
            <a:ext cx="70104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Ø"/>
            </a:pPr>
            <a:r>
              <a:rPr lang="en-US" dirty="0">
                <a:latin typeface="Arial" pitchFamily="34" charset="0"/>
                <a:cs typeface="Arial" pitchFamily="34" charset="0"/>
              </a:rPr>
              <a:t>An incoming phone call or Off Hook triggers the Dial-out audio conference also called a Firebar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Ø"/>
            </a:pPr>
            <a:r>
              <a:rPr lang="en-US" dirty="0">
                <a:latin typeface="Arial" pitchFamily="34" charset="0"/>
                <a:cs typeface="Arial" pitchFamily="34" charset="0"/>
              </a:rPr>
              <a:t>System calls-out to a predetermined group of people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Ø"/>
            </a:pPr>
            <a:r>
              <a:rPr lang="en-US" dirty="0">
                <a:latin typeface="Arial" pitchFamily="34" charset="0"/>
                <a:cs typeface="Arial" pitchFamily="34" charset="0"/>
              </a:rPr>
              <a:t>As they answer, they are joined into a multi-party conference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Ø"/>
            </a:pPr>
            <a:r>
              <a:rPr lang="en-US" dirty="0">
                <a:latin typeface="Arial" pitchFamily="34" charset="0"/>
                <a:cs typeface="Arial" pitchFamily="34" charset="0"/>
              </a:rPr>
              <a:t>If Primary Station does not answer, RFCS calls out to secondary station (cell, landline, PBX phone) via existing PBX</a:t>
            </a:r>
          </a:p>
        </p:txBody>
      </p:sp>
      <p:grpSp>
        <p:nvGrpSpPr>
          <p:cNvPr id="124" name="Group 123"/>
          <p:cNvGrpSpPr/>
          <p:nvPr/>
        </p:nvGrpSpPr>
        <p:grpSpPr>
          <a:xfrm>
            <a:off x="1200150" y="3419475"/>
            <a:ext cx="6877050" cy="2752725"/>
            <a:chOff x="990600" y="1981200"/>
            <a:chExt cx="6877050" cy="2752725"/>
          </a:xfrm>
        </p:grpSpPr>
        <p:sp>
          <p:nvSpPr>
            <p:cNvPr id="125" name="Rectangle 26"/>
            <p:cNvSpPr>
              <a:spLocks noChangeArrowheads="1"/>
            </p:cNvSpPr>
            <p:nvPr/>
          </p:nvSpPr>
          <p:spPr bwMode="auto">
            <a:xfrm>
              <a:off x="990600" y="1981200"/>
              <a:ext cx="6781800" cy="2743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6" name="Text Box 12"/>
            <p:cNvSpPr txBox="1">
              <a:spLocks noChangeArrowheads="1"/>
            </p:cNvSpPr>
            <p:nvPr/>
          </p:nvSpPr>
          <p:spPr bwMode="auto">
            <a:xfrm>
              <a:off x="3352800" y="3886200"/>
              <a:ext cx="838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/>
                <a:t>RFCS</a:t>
              </a:r>
            </a:p>
          </p:txBody>
        </p:sp>
        <p:grpSp>
          <p:nvGrpSpPr>
            <p:cNvPr id="127" name="Group 14"/>
            <p:cNvGrpSpPr>
              <a:grpSpLocks/>
            </p:cNvGrpSpPr>
            <p:nvPr/>
          </p:nvGrpSpPr>
          <p:grpSpPr bwMode="auto">
            <a:xfrm>
              <a:off x="3200400" y="2971800"/>
              <a:ext cx="1219200" cy="914400"/>
              <a:chOff x="2352" y="2736"/>
              <a:chExt cx="768" cy="576"/>
            </a:xfrm>
          </p:grpSpPr>
          <p:sp>
            <p:nvSpPr>
              <p:cNvPr id="137" name="Rectangle 15"/>
              <p:cNvSpPr>
                <a:spLocks noChangeArrowheads="1"/>
              </p:cNvSpPr>
              <p:nvPr/>
            </p:nvSpPr>
            <p:spPr bwMode="auto">
              <a:xfrm>
                <a:off x="2352" y="3024"/>
                <a:ext cx="768" cy="288"/>
              </a:xfrm>
              <a:prstGeom prst="rect">
                <a:avLst/>
              </a:prstGeom>
              <a:solidFill>
                <a:schemeClr val="folHlink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folHlink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r>
                  <a:rPr lang="en-US" sz="1000" dirty="0"/>
                  <a:t>Telecom Platform</a:t>
                </a:r>
              </a:p>
            </p:txBody>
          </p:sp>
          <p:sp>
            <p:nvSpPr>
              <p:cNvPr id="138" name="Rectangle 16"/>
              <p:cNvSpPr>
                <a:spLocks noChangeArrowheads="1"/>
              </p:cNvSpPr>
              <p:nvPr/>
            </p:nvSpPr>
            <p:spPr bwMode="auto">
              <a:xfrm>
                <a:off x="2352" y="2736"/>
                <a:ext cx="768" cy="288"/>
              </a:xfrm>
              <a:prstGeom prst="rect">
                <a:avLst/>
              </a:prstGeom>
              <a:solidFill>
                <a:srgbClr val="FFCC00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CC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r>
                  <a:rPr lang="en-US" sz="1000" dirty="0"/>
                  <a:t>Firebar</a:t>
                </a:r>
              </a:p>
            </p:txBody>
          </p:sp>
        </p:grpSp>
        <p:graphicFrame>
          <p:nvGraphicFramePr>
            <p:cNvPr id="128" name="Object 23"/>
            <p:cNvGraphicFramePr>
              <a:graphicFrameLocks noChangeAspect="1"/>
            </p:cNvGraphicFramePr>
            <p:nvPr/>
          </p:nvGraphicFramePr>
          <p:xfrm>
            <a:off x="5181600" y="3190875"/>
            <a:ext cx="2686050" cy="1543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989" name="Bitmap Image" r:id="rId3" imgW="3067478" imgH="1762371" progId="PBrush">
                    <p:embed/>
                  </p:oleObj>
                </mc:Choice>
                <mc:Fallback>
                  <p:oleObj name="Bitmap Image" r:id="rId3" imgW="3067478" imgH="1762371" progId="PBrush">
                    <p:embed/>
                    <p:pic>
                      <p:nvPicPr>
                        <p:cNvPr id="128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81600" y="3190875"/>
                          <a:ext cx="2686050" cy="1543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in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29" name="Picture 25" descr="keypad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90600" y="1981200"/>
              <a:ext cx="1085850" cy="136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0" name="Line 27"/>
            <p:cNvSpPr>
              <a:spLocks noChangeShapeType="1"/>
            </p:cNvSpPr>
            <p:nvPr/>
          </p:nvSpPr>
          <p:spPr bwMode="auto">
            <a:xfrm>
              <a:off x="2286000" y="2819400"/>
              <a:ext cx="6858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1" name="Line 28"/>
            <p:cNvSpPr>
              <a:spLocks noChangeShapeType="1"/>
            </p:cNvSpPr>
            <p:nvPr/>
          </p:nvSpPr>
          <p:spPr bwMode="auto">
            <a:xfrm>
              <a:off x="4648200" y="3276600"/>
              <a:ext cx="3810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2" name="Line 29"/>
            <p:cNvSpPr>
              <a:spLocks noChangeShapeType="1"/>
            </p:cNvSpPr>
            <p:nvPr/>
          </p:nvSpPr>
          <p:spPr bwMode="auto">
            <a:xfrm>
              <a:off x="4648200" y="3352800"/>
              <a:ext cx="4572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" name="Line 30"/>
            <p:cNvSpPr>
              <a:spLocks noChangeShapeType="1"/>
            </p:cNvSpPr>
            <p:nvPr/>
          </p:nvSpPr>
          <p:spPr bwMode="auto">
            <a:xfrm>
              <a:off x="4648200" y="3429000"/>
              <a:ext cx="457200" cy="99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4" name="Text Box 32"/>
            <p:cNvSpPr txBox="1">
              <a:spLocks noChangeArrowheads="1"/>
            </p:cNvSpPr>
            <p:nvPr/>
          </p:nvSpPr>
          <p:spPr bwMode="auto">
            <a:xfrm>
              <a:off x="1143000" y="3429000"/>
              <a:ext cx="742950" cy="639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dirty="0"/>
                <a:t>Press a </a:t>
              </a:r>
            </a:p>
            <a:p>
              <a:r>
                <a:rPr lang="en-US" sz="1200" dirty="0"/>
                <a:t>speed </a:t>
              </a:r>
            </a:p>
            <a:p>
              <a:r>
                <a:rPr lang="en-US" sz="1200" dirty="0"/>
                <a:t>dial key</a:t>
              </a:r>
            </a:p>
          </p:txBody>
        </p:sp>
        <p:sp>
          <p:nvSpPr>
            <p:cNvPr id="135" name="Text Box 33"/>
            <p:cNvSpPr txBox="1">
              <a:spLocks noChangeArrowheads="1"/>
            </p:cNvSpPr>
            <p:nvPr/>
          </p:nvSpPr>
          <p:spPr bwMode="auto">
            <a:xfrm>
              <a:off x="3124200" y="2133600"/>
              <a:ext cx="1853841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dirty="0"/>
                <a:t>Incoming call or off-hook</a:t>
              </a:r>
            </a:p>
            <a:p>
              <a:r>
                <a:rPr lang="en-US" sz="1200" dirty="0"/>
                <a:t>launches multiple</a:t>
              </a:r>
            </a:p>
            <a:p>
              <a:r>
                <a:rPr lang="en-US" sz="1200" dirty="0"/>
                <a:t>out going calls</a:t>
              </a:r>
            </a:p>
          </p:txBody>
        </p:sp>
        <p:sp>
          <p:nvSpPr>
            <p:cNvPr id="136" name="Text Box 34"/>
            <p:cNvSpPr txBox="1">
              <a:spLocks noChangeArrowheads="1"/>
            </p:cNvSpPr>
            <p:nvPr/>
          </p:nvSpPr>
          <p:spPr bwMode="auto">
            <a:xfrm>
              <a:off x="5486400" y="2286000"/>
              <a:ext cx="2024063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dirty="0"/>
                <a:t>As people pickup </a:t>
              </a:r>
            </a:p>
            <a:p>
              <a:r>
                <a:rPr lang="en-US" sz="1200" dirty="0"/>
                <a:t>their phones, they are</a:t>
              </a:r>
            </a:p>
            <a:p>
              <a:r>
                <a:rPr lang="en-US" sz="1200" dirty="0"/>
                <a:t>automatically placed on an </a:t>
              </a:r>
            </a:p>
            <a:p>
              <a:r>
                <a:rPr lang="en-US" sz="1200" dirty="0"/>
                <a:t>audio conference</a:t>
              </a: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DA46FC04-83B8-4505-A460-A916599A942A}"/>
              </a:ext>
            </a:extLst>
          </p:cNvPr>
          <p:cNvSpPr>
            <a:spLocks/>
          </p:cNvSpPr>
          <p:nvPr/>
        </p:nvSpPr>
        <p:spPr bwMode="auto">
          <a:xfrm>
            <a:off x="3181350" y="625793"/>
            <a:ext cx="5791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 dirty="0">
                <a:solidFill>
                  <a:srgbClr val="101745"/>
                </a:solidFill>
                <a:latin typeface="Arial" pitchFamily="34" charset="0"/>
                <a:ea typeface="+mj-ea"/>
                <a:cs typeface="Arial" pitchFamily="34" charset="0"/>
              </a:rPr>
              <a:t>What is a Crash Phone System?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22F10B-64D7-4F44-B299-B2A3B4C977D3}"/>
              </a:ext>
            </a:extLst>
          </p:cNvPr>
          <p:cNvSpPr txBox="1"/>
          <p:nvPr/>
        </p:nvSpPr>
        <p:spPr>
          <a:xfrm>
            <a:off x="190436" y="6488668"/>
            <a:ext cx="3817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RFCS: Ring Down Firebar Conference Server</a:t>
            </a:r>
          </a:p>
        </p:txBody>
      </p:sp>
    </p:spTree>
    <p:extLst>
      <p:ext uri="{BB962C8B-B14F-4D97-AF65-F5344CB8AC3E}">
        <p14:creationId xmlns:p14="http://schemas.microsoft.com/office/powerpoint/2010/main" val="3590412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469624" y="1824765"/>
            <a:ext cx="312906" cy="369332"/>
            <a:chOff x="10130547" y="2760616"/>
            <a:chExt cx="312906" cy="369332"/>
          </a:xfrm>
        </p:grpSpPr>
        <p:sp>
          <p:nvSpPr>
            <p:cNvPr id="26" name="Oval 25"/>
            <p:cNvSpPr/>
            <p:nvPr/>
          </p:nvSpPr>
          <p:spPr>
            <a:xfrm>
              <a:off x="10134600" y="2792882"/>
              <a:ext cx="304800" cy="3048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0130547" y="276061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XOP Networks - Confidential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B280EC-FCDC-4692-A525-AE163C0459A0}" type="slidenum">
              <a:rPr lang="es-ES" smtClean="0"/>
              <a:pPr>
                <a:defRPr/>
              </a:pPr>
              <a:t>4</a:t>
            </a:fld>
            <a:endParaRPr lang="es-ES" dirty="0"/>
          </a:p>
        </p:txBody>
      </p:sp>
      <p:sp>
        <p:nvSpPr>
          <p:cNvPr id="5" name="TextBox 4"/>
          <p:cNvSpPr txBox="1"/>
          <p:nvPr/>
        </p:nvSpPr>
        <p:spPr>
          <a:xfrm>
            <a:off x="7217143" y="4978562"/>
            <a:ext cx="1707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ECC 911 Dispatch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624" y="2891072"/>
            <a:ext cx="923925" cy="12525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5115" y="4170236"/>
            <a:ext cx="11037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ATC Tower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0793" y="5098012"/>
            <a:ext cx="1200720" cy="6889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64926" y="5871496"/>
            <a:ext cx="1168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Fire Station</a:t>
            </a:r>
          </a:p>
          <a:p>
            <a:pPr algn="ctr"/>
            <a:r>
              <a:rPr lang="en-US" sz="1400" b="1" dirty="0"/>
              <a:t>West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0109" y="5110794"/>
            <a:ext cx="1395982" cy="81302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92256" y="5923817"/>
            <a:ext cx="1168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Fire Station</a:t>
            </a:r>
          </a:p>
          <a:p>
            <a:pPr algn="ctr"/>
            <a:r>
              <a:rPr lang="en-US" sz="1400" b="1" dirty="0"/>
              <a:t>East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9966" y="5270659"/>
            <a:ext cx="1198629" cy="72826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113027" y="5923817"/>
            <a:ext cx="13834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Airport Admin</a:t>
            </a:r>
          </a:p>
          <a:p>
            <a:pPr algn="ctr"/>
            <a:r>
              <a:rPr lang="en-US" sz="1400" b="1" dirty="0"/>
              <a:t>Building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6711" y="2833251"/>
            <a:ext cx="1101689" cy="990027"/>
          </a:xfrm>
          <a:prstGeom prst="rect">
            <a:avLst/>
          </a:prstGeom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35820" y="5164847"/>
            <a:ext cx="685800" cy="54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58524" y="5069637"/>
            <a:ext cx="685800" cy="54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23481" y="4980906"/>
            <a:ext cx="685800" cy="54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787" y="3125665"/>
            <a:ext cx="1838325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829617" y="2316766"/>
            <a:ext cx="15359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Airport Lighting</a:t>
            </a:r>
          </a:p>
          <a:p>
            <a:pPr algn="ctr"/>
            <a:r>
              <a:rPr lang="en-US" sz="1400" b="1" dirty="0"/>
              <a:t>Vault (secure)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2001411" y="2874210"/>
            <a:ext cx="2526144" cy="408953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8" idx="0"/>
          </p:cNvCxnSpPr>
          <p:nvPr/>
        </p:nvCxnSpPr>
        <p:spPr>
          <a:xfrm flipV="1">
            <a:off x="1811153" y="3459623"/>
            <a:ext cx="2919178" cy="1638389"/>
          </a:xfrm>
          <a:prstGeom prst="line">
            <a:avLst/>
          </a:prstGeom>
          <a:ln w="28575">
            <a:solidFill>
              <a:schemeClr val="accent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3618057" y="3501904"/>
            <a:ext cx="1505424" cy="1356964"/>
          </a:xfrm>
          <a:prstGeom prst="line">
            <a:avLst/>
          </a:prstGeom>
          <a:ln w="28575">
            <a:solidFill>
              <a:schemeClr val="accent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18" idx="2"/>
          </p:cNvCxnSpPr>
          <p:nvPr/>
        </p:nvCxnSpPr>
        <p:spPr>
          <a:xfrm flipH="1" flipV="1">
            <a:off x="5519950" y="3501903"/>
            <a:ext cx="70921" cy="1439239"/>
          </a:xfrm>
          <a:prstGeom prst="line">
            <a:avLst/>
          </a:prstGeom>
          <a:ln w="28575">
            <a:solidFill>
              <a:schemeClr val="accent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 flipV="1">
            <a:off x="5982358" y="3525281"/>
            <a:ext cx="1555078" cy="719619"/>
          </a:xfrm>
          <a:prstGeom prst="line">
            <a:avLst/>
          </a:prstGeom>
          <a:ln w="28575">
            <a:solidFill>
              <a:schemeClr val="accent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Box 123"/>
          <p:cNvSpPr txBox="1">
            <a:spLocks noChangeArrowheads="1"/>
          </p:cNvSpPr>
          <p:nvPr/>
        </p:nvSpPr>
        <p:spPr bwMode="auto">
          <a:xfrm>
            <a:off x="1143000" y="3175084"/>
            <a:ext cx="1197295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1050" dirty="0">
                <a:cs typeface="Arial" pitchFamily="34" charset="0"/>
              </a:rPr>
              <a:t>Initiator Phone Digital or Analog</a:t>
            </a:r>
            <a:endParaRPr lang="en-US" sz="1400" dirty="0">
              <a:cs typeface="Arial" pitchFamily="34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64545" y="4184896"/>
            <a:ext cx="1012457" cy="733439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6651198" y="2222317"/>
            <a:ext cx="1697901" cy="577081"/>
          </a:xfrm>
          <a:prstGeom prst="rect">
            <a:avLst/>
          </a:prstGeom>
          <a:solidFill>
            <a:srgbClr val="00CC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050" dirty="0"/>
              <a:t>Cisco Router with XOP’s </a:t>
            </a:r>
          </a:p>
          <a:p>
            <a:pPr algn="ctr"/>
            <a:r>
              <a:rPr lang="en-US" sz="1050" dirty="0"/>
              <a:t>Emergency </a:t>
            </a:r>
          </a:p>
          <a:p>
            <a:pPr algn="ctr"/>
            <a:r>
              <a:rPr lang="en-US" sz="1050" dirty="0"/>
              <a:t>Conferencing Software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283223" y="1516807"/>
            <a:ext cx="4281322" cy="4985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Off Hook at ATC triggers the Ring down Firebar Conference </a:t>
            </a:r>
          </a:p>
          <a:p>
            <a:pPr eaLnBrk="0" hangingPunct="0">
              <a:spcBef>
                <a:spcPct val="20000"/>
              </a:spcBef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with a predetermined group of people.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 flipH="1">
            <a:off x="1737894" y="1857031"/>
            <a:ext cx="1142562" cy="67474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itle 1"/>
          <p:cNvSpPr>
            <a:spLocks/>
          </p:cNvSpPr>
          <p:nvPr/>
        </p:nvSpPr>
        <p:spPr bwMode="auto">
          <a:xfrm>
            <a:off x="4283473" y="966452"/>
            <a:ext cx="4426019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endParaRPr lang="en-US" sz="2000" dirty="0">
              <a:solidFill>
                <a:srgbClr val="101745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139" y="1373164"/>
            <a:ext cx="1123950" cy="428625"/>
          </a:xfrm>
          <a:prstGeom prst="rect">
            <a:avLst/>
          </a:prstGeom>
        </p:spPr>
      </p:pic>
      <p:cxnSp>
        <p:nvCxnSpPr>
          <p:cNvPr id="23" name="Straight Arrow Connector 22"/>
          <p:cNvCxnSpPr>
            <a:endCxn id="6" idx="0"/>
          </p:cNvCxnSpPr>
          <p:nvPr/>
        </p:nvCxnSpPr>
        <p:spPr>
          <a:xfrm>
            <a:off x="794901" y="1801789"/>
            <a:ext cx="136686" cy="10892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2961106" y="1569426"/>
            <a:ext cx="312906" cy="369332"/>
            <a:chOff x="10130547" y="2760616"/>
            <a:chExt cx="312906" cy="369332"/>
          </a:xfrm>
        </p:grpSpPr>
        <p:sp>
          <p:nvSpPr>
            <p:cNvPr id="43" name="Oval 42"/>
            <p:cNvSpPr/>
            <p:nvPr/>
          </p:nvSpPr>
          <p:spPr>
            <a:xfrm>
              <a:off x="10134600" y="2792882"/>
              <a:ext cx="304800" cy="3048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130547" y="276061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528677" y="4081282"/>
            <a:ext cx="312906" cy="369332"/>
            <a:chOff x="10130547" y="2760616"/>
            <a:chExt cx="312906" cy="369332"/>
          </a:xfrm>
        </p:grpSpPr>
        <p:sp>
          <p:nvSpPr>
            <p:cNvPr id="48" name="Oval 47"/>
            <p:cNvSpPr/>
            <p:nvPr/>
          </p:nvSpPr>
          <p:spPr>
            <a:xfrm>
              <a:off x="10134600" y="2792882"/>
              <a:ext cx="304800" cy="3048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0130547" y="276061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2374831" y="4453642"/>
            <a:ext cx="39497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As people go off-hook they are joined into a multi-party audio conference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88946" y="1983035"/>
            <a:ext cx="1360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Pilot informs ATC</a:t>
            </a:r>
          </a:p>
          <a:p>
            <a:r>
              <a:rPr lang="en-US" sz="1200" dirty="0"/>
              <a:t>of trouble</a:t>
            </a:r>
          </a:p>
        </p:txBody>
      </p:sp>
      <p:cxnSp>
        <p:nvCxnSpPr>
          <p:cNvPr id="51" name="Straight Connector 50"/>
          <p:cNvCxnSpPr>
            <a:endCxn id="31" idx="0"/>
          </p:cNvCxnSpPr>
          <p:nvPr/>
        </p:nvCxnSpPr>
        <p:spPr>
          <a:xfrm flipH="1" flipV="1">
            <a:off x="5755242" y="3535252"/>
            <a:ext cx="1809303" cy="2029618"/>
          </a:xfrm>
          <a:prstGeom prst="line">
            <a:avLst/>
          </a:prstGeom>
          <a:ln w="28575">
            <a:solidFill>
              <a:schemeClr val="accent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6854127" y="5926982"/>
            <a:ext cx="17155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Recording/Paging</a:t>
            </a:r>
          </a:p>
          <a:p>
            <a:pPr algn="ctr"/>
            <a:r>
              <a:rPr lang="en-US" sz="1400" b="1" dirty="0"/>
              <a:t>Interface</a:t>
            </a:r>
          </a:p>
        </p:txBody>
      </p:sp>
      <p:pic>
        <p:nvPicPr>
          <p:cNvPr id="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26360" y="2498764"/>
            <a:ext cx="685800" cy="54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5D1BE21-897A-4976-B4A1-A623A7056C2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10760" y="5499923"/>
            <a:ext cx="549019" cy="498598"/>
          </a:xfrm>
          <a:prstGeom prst="rect">
            <a:avLst/>
          </a:prstGeom>
        </p:spPr>
      </p:pic>
      <p:sp>
        <p:nvSpPr>
          <p:cNvPr id="56" name="Title 1">
            <a:extLst>
              <a:ext uri="{FF2B5EF4-FFF2-40B4-BE49-F238E27FC236}">
                <a16:creationId xmlns:a16="http://schemas.microsoft.com/office/drawing/2014/main" id="{87B056CC-2D79-41F0-95CD-F2EC0E52D4B8}"/>
              </a:ext>
            </a:extLst>
          </p:cNvPr>
          <p:cNvSpPr>
            <a:spLocks/>
          </p:cNvSpPr>
          <p:nvPr/>
        </p:nvSpPr>
        <p:spPr bwMode="auto">
          <a:xfrm>
            <a:off x="3352800" y="653103"/>
            <a:ext cx="5791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 dirty="0">
                <a:solidFill>
                  <a:srgbClr val="101745"/>
                </a:solidFill>
                <a:latin typeface="Arial" pitchFamily="34" charset="0"/>
                <a:ea typeface="+mj-ea"/>
                <a:cs typeface="Arial" pitchFamily="34" charset="0"/>
              </a:rPr>
              <a:t>Typical Analog Crash Phone Network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2A649FA-59C5-44C9-A61D-30793781CDDD}"/>
              </a:ext>
            </a:extLst>
          </p:cNvPr>
          <p:cNvCxnSpPr/>
          <p:nvPr/>
        </p:nvCxnSpPr>
        <p:spPr>
          <a:xfrm flipH="1">
            <a:off x="6263546" y="2673104"/>
            <a:ext cx="356329" cy="4055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075087" y="3535252"/>
            <a:ext cx="1360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XOP RFCS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4034535-B8DD-45F8-A94F-6D85A0E9D4AF}"/>
              </a:ext>
            </a:extLst>
          </p:cNvPr>
          <p:cNvSpPr txBox="1"/>
          <p:nvPr/>
        </p:nvSpPr>
        <p:spPr>
          <a:xfrm>
            <a:off x="5080" y="6550223"/>
            <a:ext cx="32976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RFCS: Ring Down Firebar Conference Server</a:t>
            </a:r>
          </a:p>
        </p:txBody>
      </p:sp>
    </p:spTree>
    <p:extLst>
      <p:ext uri="{BB962C8B-B14F-4D97-AF65-F5344CB8AC3E}">
        <p14:creationId xmlns:p14="http://schemas.microsoft.com/office/powerpoint/2010/main" val="2201720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B280EC-FCDC-4692-A525-AE163C0459A0}" type="slidenum">
              <a:rPr lang="es-ES" smtClean="0"/>
              <a:pPr>
                <a:defRPr/>
              </a:pPr>
              <a:t>5</a:t>
            </a:fld>
            <a:endParaRPr lang="es-E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757" y="4536960"/>
            <a:ext cx="900540" cy="5166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56873" y="5117071"/>
            <a:ext cx="92365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/>
              <a:t>Fire Station</a:t>
            </a:r>
          </a:p>
          <a:p>
            <a:pPr algn="ctr"/>
            <a:r>
              <a:rPr lang="en-US" sz="1050" b="1" dirty="0"/>
              <a:t>West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1743" y="4546546"/>
            <a:ext cx="1046987" cy="60976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27370" y="5156312"/>
            <a:ext cx="92365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/>
              <a:t>Fire Station</a:t>
            </a:r>
          </a:p>
          <a:p>
            <a:pPr algn="ctr"/>
            <a:r>
              <a:rPr lang="en-US" sz="1050" b="1" dirty="0"/>
              <a:t>East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137" y="4666444"/>
            <a:ext cx="898972" cy="546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15848" y="5156312"/>
            <a:ext cx="108876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/>
              <a:t>Airport Admin</a:t>
            </a:r>
          </a:p>
          <a:p>
            <a:pPr algn="ctr"/>
            <a:r>
              <a:rPr lang="en-US" sz="1050" b="1" dirty="0"/>
              <a:t>Building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5534" y="2982190"/>
            <a:ext cx="826267" cy="742520"/>
          </a:xfrm>
          <a:prstGeom prst="rect">
            <a:avLst/>
          </a:prstGeom>
        </p:spPr>
      </p:pic>
      <p:pic>
        <p:nvPicPr>
          <p:cNvPr id="18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590" y="3201499"/>
            <a:ext cx="1703277" cy="348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992330" y="2594824"/>
            <a:ext cx="119776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/>
              <a:t>Airport Lighting</a:t>
            </a:r>
          </a:p>
          <a:p>
            <a:pPr algn="ctr"/>
            <a:r>
              <a:rPr lang="en-US" sz="1050" b="1" dirty="0"/>
              <a:t>Vault (secure)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2644058" y="3012909"/>
            <a:ext cx="1894608" cy="306715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2677623" y="3515501"/>
            <a:ext cx="2056281" cy="782171"/>
          </a:xfrm>
          <a:prstGeom prst="line">
            <a:avLst/>
          </a:prstGeom>
          <a:ln w="28575">
            <a:solidFill>
              <a:schemeClr val="accent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3753691" y="3483678"/>
            <a:ext cx="1231920" cy="776468"/>
          </a:xfrm>
          <a:prstGeom prst="line">
            <a:avLst/>
          </a:prstGeom>
          <a:ln w="28575">
            <a:solidFill>
              <a:schemeClr val="accent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18" idx="2"/>
          </p:cNvCxnSpPr>
          <p:nvPr/>
        </p:nvCxnSpPr>
        <p:spPr>
          <a:xfrm flipV="1">
            <a:off x="5188853" y="3550098"/>
            <a:ext cx="256376" cy="738858"/>
          </a:xfrm>
          <a:prstGeom prst="line">
            <a:avLst/>
          </a:prstGeom>
          <a:ln w="28575">
            <a:solidFill>
              <a:schemeClr val="accent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66" idx="0"/>
          </p:cNvCxnSpPr>
          <p:nvPr/>
        </p:nvCxnSpPr>
        <p:spPr>
          <a:xfrm flipH="1" flipV="1">
            <a:off x="5629771" y="3501213"/>
            <a:ext cx="1577597" cy="1258077"/>
          </a:xfrm>
          <a:prstGeom prst="line">
            <a:avLst/>
          </a:prstGeom>
          <a:ln w="28575">
            <a:solidFill>
              <a:schemeClr val="accent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Box 123"/>
          <p:cNvSpPr txBox="1">
            <a:spLocks noChangeArrowheads="1"/>
          </p:cNvSpPr>
          <p:nvPr/>
        </p:nvSpPr>
        <p:spPr bwMode="auto">
          <a:xfrm>
            <a:off x="2617491" y="2472530"/>
            <a:ext cx="9817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1200" dirty="0">
                <a:cs typeface="Arial" pitchFamily="34" charset="0"/>
              </a:rPr>
              <a:t>Alarm </a:t>
            </a:r>
          </a:p>
          <a:p>
            <a:pPr eaLnBrk="1" hangingPunct="1">
              <a:defRPr/>
            </a:pPr>
            <a:r>
              <a:rPr lang="en-US" sz="1200" dirty="0">
                <a:cs typeface="Arial" pitchFamily="34" charset="0"/>
              </a:rPr>
              <a:t>Initiator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404232" y="1692207"/>
            <a:ext cx="33396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System will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Ring Bells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Light Strobes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Send Recorded Messages to Responders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Send Alerting  Tones to Paging Systems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Open Fire Station doors</a:t>
            </a:r>
          </a:p>
        </p:txBody>
      </p:sp>
      <p:sp>
        <p:nvSpPr>
          <p:cNvPr id="50" name="Rectangle 49"/>
          <p:cNvSpPr/>
          <p:nvPr/>
        </p:nvSpPr>
        <p:spPr>
          <a:xfrm>
            <a:off x="2782731" y="1873927"/>
            <a:ext cx="11226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900" dirty="0">
                <a:latin typeface="Arial" pitchFamily="34" charset="0"/>
                <a:cs typeface="Arial" pitchFamily="34" charset="0"/>
              </a:rPr>
              <a:t>Hit the Red- button to initiate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925402" y="2869843"/>
            <a:ext cx="1360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XOP RFCS</a:t>
            </a:r>
          </a:p>
        </p:txBody>
      </p:sp>
      <p:cxnSp>
        <p:nvCxnSpPr>
          <p:cNvPr id="51" name="Straight Connector 50"/>
          <p:cNvCxnSpPr/>
          <p:nvPr/>
        </p:nvCxnSpPr>
        <p:spPr>
          <a:xfrm flipH="1" flipV="1">
            <a:off x="5486206" y="3488609"/>
            <a:ext cx="479267" cy="902867"/>
          </a:xfrm>
          <a:prstGeom prst="line">
            <a:avLst/>
          </a:prstGeom>
          <a:ln w="28575">
            <a:solidFill>
              <a:schemeClr val="accent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6542" y="2250023"/>
            <a:ext cx="706028" cy="99805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89098" y="4288954"/>
            <a:ext cx="470819" cy="395912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48443" y="4279119"/>
            <a:ext cx="470819" cy="395912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6822745" y="5309369"/>
            <a:ext cx="41069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/>
              <a:t>911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87060" y="4659172"/>
            <a:ext cx="842434" cy="55347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71131" y="4415450"/>
            <a:ext cx="470819" cy="395912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5873337" y="5168384"/>
            <a:ext cx="63991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/>
              <a:t>Police</a:t>
            </a:r>
          </a:p>
          <a:p>
            <a:pPr algn="ctr"/>
            <a:r>
              <a:rPr lang="en-US" sz="1050" b="1" dirty="0"/>
              <a:t>Station</a:t>
            </a:r>
          </a:p>
        </p:txBody>
      </p:sp>
      <p:sp>
        <p:nvSpPr>
          <p:cNvPr id="61" name="Rectangle 60"/>
          <p:cNvSpPr/>
          <p:nvPr/>
        </p:nvSpPr>
        <p:spPr>
          <a:xfrm>
            <a:off x="26513" y="3220700"/>
            <a:ext cx="1745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200" b="1" i="1" dirty="0">
                <a:latin typeface="Arial" pitchFamily="34" charset="0"/>
                <a:cs typeface="Arial" pitchFamily="34" charset="0"/>
              </a:rPr>
              <a:t>System Automatically calls all bell stations, and bells, Horns &amp; Strobes will be activated continuously until Initiator Cancels the alarm</a:t>
            </a: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27696" y="4759291"/>
            <a:ext cx="759343" cy="550079"/>
          </a:xfrm>
          <a:prstGeom prst="rect">
            <a:avLst/>
          </a:prstGeom>
        </p:spPr>
      </p:pic>
      <p:cxnSp>
        <p:nvCxnSpPr>
          <p:cNvPr id="67" name="Straight Connector 66"/>
          <p:cNvCxnSpPr/>
          <p:nvPr/>
        </p:nvCxnSpPr>
        <p:spPr>
          <a:xfrm flipV="1">
            <a:off x="2223867" y="2186589"/>
            <a:ext cx="805084" cy="571883"/>
          </a:xfrm>
          <a:prstGeom prst="line">
            <a:avLst/>
          </a:prstGeom>
          <a:ln w="28575">
            <a:solidFill>
              <a:schemeClr val="accent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30467" y="4331374"/>
            <a:ext cx="402650" cy="3534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99393" y="4310716"/>
            <a:ext cx="517364" cy="44586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60756" y="4335931"/>
            <a:ext cx="402650" cy="35349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02907" y="4339519"/>
            <a:ext cx="402650" cy="353492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02555" y="4423842"/>
            <a:ext cx="402650" cy="353492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1698712" y="1846484"/>
            <a:ext cx="89479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/>
              <a:t>ATC Tower</a:t>
            </a: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80122" y="1870696"/>
            <a:ext cx="821280" cy="1325792"/>
          </a:xfrm>
          <a:prstGeom prst="rect">
            <a:avLst/>
          </a:prstGeom>
        </p:spPr>
      </p:pic>
      <p:sp>
        <p:nvSpPr>
          <p:cNvPr id="40" name="Title 1">
            <a:extLst>
              <a:ext uri="{FF2B5EF4-FFF2-40B4-BE49-F238E27FC236}">
                <a16:creationId xmlns:a16="http://schemas.microsoft.com/office/drawing/2014/main" id="{DD730EBC-CCD3-4F48-870E-A9051820E540}"/>
              </a:ext>
            </a:extLst>
          </p:cNvPr>
          <p:cNvSpPr>
            <a:spLocks/>
          </p:cNvSpPr>
          <p:nvPr/>
        </p:nvSpPr>
        <p:spPr bwMode="auto">
          <a:xfrm>
            <a:off x="3108364" y="691646"/>
            <a:ext cx="5791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 dirty="0">
                <a:solidFill>
                  <a:srgbClr val="101745"/>
                </a:solidFill>
                <a:latin typeface="Arial" pitchFamily="34" charset="0"/>
                <a:ea typeface="+mj-ea"/>
                <a:cs typeface="Arial" pitchFamily="34" charset="0"/>
              </a:rPr>
              <a:t>Typical Airport Alerting Network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4CCB7DB-2E4F-42D8-8DAB-1F78C42F766A}"/>
              </a:ext>
            </a:extLst>
          </p:cNvPr>
          <p:cNvSpPr txBox="1"/>
          <p:nvPr/>
        </p:nvSpPr>
        <p:spPr>
          <a:xfrm>
            <a:off x="5080" y="6550223"/>
            <a:ext cx="32976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RFCS: Ring Down Firebar Conference Server</a:t>
            </a:r>
          </a:p>
        </p:txBody>
      </p:sp>
    </p:spTree>
    <p:extLst>
      <p:ext uri="{BB962C8B-B14F-4D97-AF65-F5344CB8AC3E}">
        <p14:creationId xmlns:p14="http://schemas.microsoft.com/office/powerpoint/2010/main" val="2513698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XOP Networks - Confidential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B280EC-FCDC-4692-A525-AE163C0459A0}" type="slidenum">
              <a:rPr lang="es-ES" smtClean="0"/>
              <a:pPr>
                <a:defRPr/>
              </a:pPr>
              <a:t>6</a:t>
            </a:fld>
            <a:endParaRPr lang="es-E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9453" y="4799138"/>
            <a:ext cx="3737474" cy="13414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80489" y="5103820"/>
            <a:ext cx="662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ARFF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5487" y="1942086"/>
            <a:ext cx="923925" cy="1252538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7010400" y="1701419"/>
            <a:ext cx="11037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ATC Tower</a:t>
            </a:r>
          </a:p>
        </p:txBody>
      </p:sp>
      <p:sp>
        <p:nvSpPr>
          <p:cNvPr id="68" name="Rectangle 67"/>
          <p:cNvSpPr/>
          <p:nvPr/>
        </p:nvSpPr>
        <p:spPr>
          <a:xfrm>
            <a:off x="7574751" y="4498816"/>
            <a:ext cx="898058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Open </a:t>
            </a:r>
          </a:p>
          <a:p>
            <a:pPr eaLnBrk="0" hangingPunct="0">
              <a:spcBef>
                <a:spcPct val="20000"/>
              </a:spcBef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Firestation </a:t>
            </a:r>
          </a:p>
          <a:p>
            <a:pPr eaLnBrk="0" hangingPunct="0">
              <a:spcBef>
                <a:spcPct val="20000"/>
              </a:spcBef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Doors</a:t>
            </a:r>
          </a:p>
        </p:txBody>
      </p:sp>
      <p:sp>
        <p:nvSpPr>
          <p:cNvPr id="71" name="Rectangle 70"/>
          <p:cNvSpPr/>
          <p:nvPr/>
        </p:nvSpPr>
        <p:spPr>
          <a:xfrm>
            <a:off x="5430815" y="4779180"/>
            <a:ext cx="8491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PA</a:t>
            </a:r>
          </a:p>
        </p:txBody>
      </p:sp>
      <p:sp>
        <p:nvSpPr>
          <p:cNvPr id="51" name="Oval 50"/>
          <p:cNvSpPr/>
          <p:nvPr/>
        </p:nvSpPr>
        <p:spPr>
          <a:xfrm>
            <a:off x="1612504" y="1829822"/>
            <a:ext cx="4683590" cy="1261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2771312" y="2210507"/>
            <a:ext cx="2571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Airport VLAN </a:t>
            </a:r>
          </a:p>
          <a:p>
            <a:pPr algn="ctr"/>
            <a:r>
              <a:rPr lang="en-US" sz="1400" b="1" dirty="0"/>
              <a:t>Dedicated to Crash Network</a:t>
            </a:r>
          </a:p>
        </p:txBody>
      </p:sp>
      <p:cxnSp>
        <p:nvCxnSpPr>
          <p:cNvPr id="48" name="Straight Connector 47"/>
          <p:cNvCxnSpPr>
            <a:endCxn id="111" idx="1"/>
          </p:cNvCxnSpPr>
          <p:nvPr/>
        </p:nvCxnSpPr>
        <p:spPr>
          <a:xfrm flipV="1">
            <a:off x="5449372" y="4314848"/>
            <a:ext cx="594993" cy="129021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4797621" y="4283249"/>
            <a:ext cx="849160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Valcom</a:t>
            </a:r>
          </a:p>
          <a:p>
            <a:pPr eaLnBrk="0" hangingPunct="0">
              <a:spcBef>
                <a:spcPct val="20000"/>
              </a:spcBef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VIP-201A</a:t>
            </a:r>
          </a:p>
        </p:txBody>
      </p:sp>
      <p:pic>
        <p:nvPicPr>
          <p:cNvPr id="82" name="Picture 8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2573" y="4766454"/>
            <a:ext cx="553671" cy="335814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0082" y="4685563"/>
            <a:ext cx="592277" cy="546369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4365" y="4123718"/>
            <a:ext cx="838200" cy="382259"/>
          </a:xfrm>
          <a:prstGeom prst="rect">
            <a:avLst/>
          </a:prstGeom>
        </p:spPr>
      </p:pic>
      <p:sp>
        <p:nvSpPr>
          <p:cNvPr id="112" name="Rectangle 111"/>
          <p:cNvSpPr/>
          <p:nvPr/>
        </p:nvSpPr>
        <p:spPr>
          <a:xfrm>
            <a:off x="6403123" y="4799138"/>
            <a:ext cx="8491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Bell</a:t>
            </a:r>
          </a:p>
        </p:txBody>
      </p:sp>
      <p:cxnSp>
        <p:nvCxnSpPr>
          <p:cNvPr id="70" name="Straight Connector 69"/>
          <p:cNvCxnSpPr/>
          <p:nvPr/>
        </p:nvCxnSpPr>
        <p:spPr>
          <a:xfrm flipV="1">
            <a:off x="6249000" y="4402381"/>
            <a:ext cx="196791" cy="3856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H="1" flipV="1">
            <a:off x="6758401" y="4450499"/>
            <a:ext cx="199800" cy="36047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endCxn id="111" idx="3"/>
          </p:cNvCxnSpPr>
          <p:nvPr/>
        </p:nvCxnSpPr>
        <p:spPr>
          <a:xfrm flipH="1" flipV="1">
            <a:off x="6882565" y="4314848"/>
            <a:ext cx="724885" cy="37071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079617" y="1315765"/>
            <a:ext cx="19618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 XOP RFCS 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34659" y="1544602"/>
            <a:ext cx="2119444" cy="57837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11209" y="3605277"/>
            <a:ext cx="730957" cy="455644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57574" y="3593488"/>
            <a:ext cx="730957" cy="455644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12504" y="3556166"/>
            <a:ext cx="730957" cy="455644"/>
          </a:xfrm>
          <a:prstGeom prst="rect">
            <a:avLst/>
          </a:prstGeom>
          <a:solidFill>
            <a:srgbClr val="FF0000"/>
          </a:solidFill>
        </p:spPr>
      </p:pic>
      <p:cxnSp>
        <p:nvCxnSpPr>
          <p:cNvPr id="59" name="Straight Connector 58"/>
          <p:cNvCxnSpPr/>
          <p:nvPr/>
        </p:nvCxnSpPr>
        <p:spPr>
          <a:xfrm flipH="1" flipV="1">
            <a:off x="2477443" y="3814207"/>
            <a:ext cx="717212" cy="7103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cxnSpLocks/>
            <a:stCxn id="111" idx="0"/>
          </p:cNvCxnSpPr>
          <p:nvPr/>
        </p:nvCxnSpPr>
        <p:spPr>
          <a:xfrm flipH="1" flipV="1">
            <a:off x="5775646" y="2856401"/>
            <a:ext cx="687819" cy="12673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2EF5BBB7-FC57-4692-A8D3-64C38760585F}"/>
              </a:ext>
            </a:extLst>
          </p:cNvPr>
          <p:cNvGrpSpPr/>
          <p:nvPr/>
        </p:nvGrpSpPr>
        <p:grpSpPr>
          <a:xfrm>
            <a:off x="6411487" y="1781746"/>
            <a:ext cx="765161" cy="847718"/>
            <a:chOff x="8301766" y="937796"/>
            <a:chExt cx="765161" cy="847718"/>
          </a:xfrm>
        </p:grpSpPr>
        <p:pic>
          <p:nvPicPr>
            <p:cNvPr id="62" name="Picture 9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1766" y="1315765"/>
              <a:ext cx="765161" cy="469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" name="Text Box 123"/>
            <p:cNvSpPr txBox="1">
              <a:spLocks noChangeArrowheads="1"/>
            </p:cNvSpPr>
            <p:nvPr/>
          </p:nvSpPr>
          <p:spPr bwMode="auto">
            <a:xfrm>
              <a:off x="8385339" y="937796"/>
              <a:ext cx="670029" cy="415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en-US" sz="1050" dirty="0">
                  <a:cs typeface="Arial" pitchFamily="34" charset="0"/>
                </a:rPr>
                <a:t>Master Phone</a:t>
              </a:r>
              <a:endParaRPr lang="en-US" sz="1400" dirty="0">
                <a:cs typeface="Arial" pitchFamily="34" charset="0"/>
              </a:endParaRPr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366872" y="4789678"/>
            <a:ext cx="293035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Network  Stations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Master Station at ATC Tower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Paging/Relay Station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IP Field Stations</a:t>
            </a:r>
          </a:p>
          <a:p>
            <a:pPr algn="ctr"/>
            <a:endParaRPr lang="en-US" sz="1400" b="1" dirty="0"/>
          </a:p>
        </p:txBody>
      </p:sp>
      <p:sp>
        <p:nvSpPr>
          <p:cNvPr id="46" name="Text Box 123"/>
          <p:cNvSpPr txBox="1">
            <a:spLocks noChangeArrowheads="1"/>
          </p:cNvSpPr>
          <p:nvPr/>
        </p:nvSpPr>
        <p:spPr bwMode="auto">
          <a:xfrm>
            <a:off x="5858782" y="1400473"/>
            <a:ext cx="6190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Admin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PC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9" name="Object 15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01582" y="1476673"/>
            <a:ext cx="3810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cxnSp>
        <p:nvCxnSpPr>
          <p:cNvPr id="50" name="Straight Connector 49"/>
          <p:cNvCxnSpPr>
            <a:stCxn id="49" idx="1"/>
          </p:cNvCxnSpPr>
          <p:nvPr/>
        </p:nvCxnSpPr>
        <p:spPr>
          <a:xfrm flipH="1">
            <a:off x="4775606" y="1667173"/>
            <a:ext cx="625976" cy="5838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114995FD-79A8-4EF4-99D3-D4FE0A332A7E}"/>
              </a:ext>
            </a:extLst>
          </p:cNvPr>
          <p:cNvCxnSpPr>
            <a:cxnSpLocks/>
            <a:stCxn id="45" idx="0"/>
          </p:cNvCxnSpPr>
          <p:nvPr/>
        </p:nvCxnSpPr>
        <p:spPr>
          <a:xfrm flipH="1" flipV="1">
            <a:off x="5011670" y="3085377"/>
            <a:ext cx="165018" cy="5199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91DF7DC-61E4-4385-8680-8CF8D8E1557C}"/>
              </a:ext>
            </a:extLst>
          </p:cNvPr>
          <p:cNvCxnSpPr>
            <a:cxnSpLocks/>
            <a:stCxn id="53" idx="0"/>
          </p:cNvCxnSpPr>
          <p:nvPr/>
        </p:nvCxnSpPr>
        <p:spPr>
          <a:xfrm flipV="1">
            <a:off x="3723053" y="3125356"/>
            <a:ext cx="131998" cy="4681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E207678D-117F-443E-B6C6-596919191826}"/>
              </a:ext>
            </a:extLst>
          </p:cNvPr>
          <p:cNvCxnSpPr>
            <a:cxnSpLocks/>
          </p:cNvCxnSpPr>
          <p:nvPr/>
        </p:nvCxnSpPr>
        <p:spPr>
          <a:xfrm flipV="1">
            <a:off x="2261435" y="2960868"/>
            <a:ext cx="82026" cy="59529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DD09ED2-04B7-4D0C-B17F-A9A4F2E0ABEE}"/>
              </a:ext>
            </a:extLst>
          </p:cNvPr>
          <p:cNvCxnSpPr/>
          <p:nvPr/>
        </p:nvCxnSpPr>
        <p:spPr>
          <a:xfrm flipH="1" flipV="1">
            <a:off x="4159588" y="3810000"/>
            <a:ext cx="717212" cy="7103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03350D6-B2B3-4448-8B48-744D59CC32E9}"/>
              </a:ext>
            </a:extLst>
          </p:cNvPr>
          <p:cNvCxnSpPr>
            <a:cxnSpLocks/>
            <a:stCxn id="62" idx="1"/>
          </p:cNvCxnSpPr>
          <p:nvPr/>
        </p:nvCxnSpPr>
        <p:spPr>
          <a:xfrm flipH="1" flipV="1">
            <a:off x="6283735" y="2351936"/>
            <a:ext cx="127752" cy="4265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itle 1">
            <a:extLst>
              <a:ext uri="{FF2B5EF4-FFF2-40B4-BE49-F238E27FC236}">
                <a16:creationId xmlns:a16="http://schemas.microsoft.com/office/drawing/2014/main" id="{36A95467-1895-4454-B022-B64B37F23018}"/>
              </a:ext>
            </a:extLst>
          </p:cNvPr>
          <p:cNvSpPr>
            <a:spLocks/>
          </p:cNvSpPr>
          <p:nvPr/>
        </p:nvSpPr>
        <p:spPr bwMode="auto">
          <a:xfrm>
            <a:off x="2477443" y="143540"/>
            <a:ext cx="675004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sz="2400" dirty="0">
                <a:solidFill>
                  <a:srgbClr val="101745"/>
                </a:solidFill>
                <a:latin typeface="Arial" pitchFamily="34" charset="0"/>
                <a:ea typeface="+mj-ea"/>
                <a:cs typeface="Arial" pitchFamily="34" charset="0"/>
              </a:rPr>
              <a:t>Proposed Crash Phone and Crash Alert System</a:t>
            </a:r>
          </a:p>
        </p:txBody>
      </p:sp>
    </p:spTree>
    <p:extLst>
      <p:ext uri="{BB962C8B-B14F-4D97-AF65-F5344CB8AC3E}">
        <p14:creationId xmlns:p14="http://schemas.microsoft.com/office/powerpoint/2010/main" val="2721365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Content Placeholder 2"/>
          <p:cNvSpPr>
            <a:spLocks/>
          </p:cNvSpPr>
          <p:nvPr/>
        </p:nvSpPr>
        <p:spPr bwMode="auto">
          <a:xfrm>
            <a:off x="457200" y="1524000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Ø"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Title 1"/>
          <p:cNvSpPr>
            <a:spLocks/>
          </p:cNvSpPr>
          <p:nvPr/>
        </p:nvSpPr>
        <p:spPr bwMode="auto">
          <a:xfrm>
            <a:off x="3347720" y="632873"/>
            <a:ext cx="5791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 dirty="0">
                <a:solidFill>
                  <a:srgbClr val="101745"/>
                </a:solidFill>
                <a:latin typeface="Arial" pitchFamily="34" charset="0"/>
                <a:ea typeface="+mj-ea"/>
                <a:cs typeface="Arial" pitchFamily="34" charset="0"/>
              </a:rPr>
              <a:t>XOP Networks RFCS - Benefits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1680A1-62DC-4DB7-9954-4F53D3BCF132}"/>
              </a:ext>
            </a:extLst>
          </p:cNvPr>
          <p:cNvSpPr txBox="1"/>
          <p:nvPr/>
        </p:nvSpPr>
        <p:spPr>
          <a:xfrm>
            <a:off x="431800" y="1584960"/>
            <a:ext cx="8229600" cy="4073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s-ES"/>
            </a:defPPr>
            <a:lvl1pPr marL="342900" indent="-342900" eaLnBrk="0" hangingPunct="0">
              <a:spcBef>
                <a:spcPct val="20000"/>
              </a:spcBef>
              <a:buFont typeface="Wingdings" pitchFamily="2" charset="2"/>
              <a:buChar char="Ø"/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Integrated Crash Phone and Crash Alert capability</a:t>
            </a:r>
          </a:p>
          <a:p>
            <a:r>
              <a:rPr lang="en-US" dirty="0"/>
              <a:t>99.999% Availability</a:t>
            </a:r>
          </a:p>
          <a:p>
            <a:r>
              <a:rPr lang="en-US" dirty="0"/>
              <a:t>Support legacy analog phones/devices and IP phones and IP based devices from the same system</a:t>
            </a:r>
          </a:p>
          <a:p>
            <a:r>
              <a:rPr lang="en-US" dirty="0"/>
              <a:t>Web based Administrator Interface</a:t>
            </a:r>
          </a:p>
          <a:p>
            <a:r>
              <a:rPr lang="en-US" dirty="0"/>
              <a:t>Multiple Configuration options -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Different conferences can be set-up based on type and severity of emergency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Different triggers can be used to initiate different conferences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Conferences can also be set-up to be used for drills and routine checking of the communication infrastructure</a:t>
            </a:r>
          </a:p>
          <a:p>
            <a:r>
              <a:rPr lang="en-US" dirty="0"/>
              <a:t>Built-in recording feature that can be used during post emergency analysis</a:t>
            </a:r>
          </a:p>
          <a:p>
            <a:r>
              <a:rPr lang="en-US" dirty="0"/>
              <a:t>Flexible architecture – allows redesign (Adds, Moves and Changes) of the emergency network as the needs of the airport change</a:t>
            </a:r>
          </a:p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C3D1E0-3A63-41B8-B084-80EC06E76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XOP Networks - Confidential</a:t>
            </a:r>
          </a:p>
        </p:txBody>
      </p:sp>
    </p:spTree>
    <p:extLst>
      <p:ext uri="{BB962C8B-B14F-4D97-AF65-F5344CB8AC3E}">
        <p14:creationId xmlns:p14="http://schemas.microsoft.com/office/powerpoint/2010/main" val="1308129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43BEA0-AB3A-41CF-A059-F389C09A9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XOP Networks -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79CF5A-8361-483A-B382-1AC0EF8AE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0259E8-67C3-4CDA-8FFC-FAF6D4EDAAAD}" type="slidenum">
              <a:rPr lang="es-ES" smtClean="0"/>
              <a:pPr>
                <a:defRPr/>
              </a:pPr>
              <a:t>8</a:t>
            </a:fld>
            <a:endParaRPr lang="es-E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0CD9308-4B58-4FD5-A8BD-C965CF7D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5738" y="692150"/>
            <a:ext cx="4484687" cy="581025"/>
          </a:xfrm>
        </p:spPr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RFCS/Firebar Customers</a:t>
            </a:r>
          </a:p>
        </p:txBody>
      </p:sp>
      <p:sp>
        <p:nvSpPr>
          <p:cNvPr id="14" name="Text Box 75">
            <a:extLst>
              <a:ext uri="{FF2B5EF4-FFF2-40B4-BE49-F238E27FC236}">
                <a16:creationId xmlns:a16="http://schemas.microsoft.com/office/drawing/2014/main" id="{C2330A3C-8A31-42C4-89A2-D346E8987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5049" y="6278562"/>
            <a:ext cx="7391400" cy="581025"/>
          </a:xfrm>
          <a:prstGeom prst="rect">
            <a:avLst/>
          </a:prstGeom>
          <a:solidFill>
            <a:srgbClr val="FF9900"/>
          </a:solidFill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 b="1" dirty="0"/>
              <a:t>Product deployed at several Manufacturing Plants, Independent Telcos, Power Plants, Airports, Government and Military installations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460727-E492-47CB-AC65-FAA397885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975" y="1523427"/>
            <a:ext cx="7258049" cy="464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810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5738" y="304800"/>
            <a:ext cx="5148262" cy="581025"/>
          </a:xfrm>
        </p:spPr>
        <p:txBody>
          <a:bodyPr/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Ringdown  Firebar Conference  System</a:t>
            </a:r>
            <a:br>
              <a:rPr lang="en-US" sz="2000" b="1" dirty="0">
                <a:latin typeface="Arial" pitchFamily="34" charset="0"/>
                <a:cs typeface="Arial" pitchFamily="34" charset="0"/>
              </a:rPr>
            </a:br>
            <a:r>
              <a:rPr lang="en-US" sz="2000" b="1" dirty="0">
                <a:latin typeface="Arial" pitchFamily="34" charset="0"/>
                <a:cs typeface="Arial" pitchFamily="34" charset="0"/>
              </a:rPr>
              <a:t>Platform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1447800"/>
            <a:ext cx="3810000" cy="4525963"/>
          </a:xfrm>
        </p:spPr>
        <p:txBody>
          <a:bodyPr/>
          <a:lstStyle/>
          <a:p>
            <a:r>
              <a:rPr lang="en-US" sz="1400" dirty="0">
                <a:latin typeface="Arial" pitchFamily="34" charset="0"/>
                <a:cs typeface="Arial" pitchFamily="34" charset="0"/>
              </a:rPr>
              <a:t>Cisco 4xxx Router</a:t>
            </a:r>
          </a:p>
          <a:p>
            <a:r>
              <a:rPr lang="en-US" sz="1400" dirty="0">
                <a:latin typeface="Arial" pitchFamily="34" charset="0"/>
                <a:cs typeface="Arial" pitchFamily="34" charset="0"/>
              </a:rPr>
              <a:t>2 RU high, 19” wide, 15” deep</a:t>
            </a:r>
          </a:p>
          <a:p>
            <a:r>
              <a:rPr lang="en-US" sz="1400" dirty="0">
                <a:latin typeface="Arial" pitchFamily="34" charset="0"/>
                <a:cs typeface="Arial" pitchFamily="34" charset="0"/>
              </a:rPr>
              <a:t>FXS, FXO and T1/E1/PRI Network Interface Modules</a:t>
            </a:r>
          </a:p>
          <a:p>
            <a:r>
              <a:rPr lang="en-US" sz="1400" dirty="0">
                <a:latin typeface="Arial" pitchFamily="34" charset="0"/>
                <a:cs typeface="Arial" pitchFamily="34" charset="0"/>
              </a:rPr>
              <a:t>SIP Trunk (optional)</a:t>
            </a:r>
          </a:p>
          <a:p>
            <a:r>
              <a:rPr lang="en-US" sz="1400" dirty="0">
                <a:latin typeface="Arial" pitchFamily="34" charset="0"/>
                <a:cs typeface="Arial" pitchFamily="34" charset="0"/>
              </a:rPr>
              <a:t>XOP Conference Software running on Cisco Service Module  </a:t>
            </a:r>
          </a:p>
          <a:p>
            <a:r>
              <a:rPr lang="en-US" sz="1400" dirty="0">
                <a:latin typeface="Arial" pitchFamily="34" charset="0"/>
                <a:cs typeface="Arial" pitchFamily="34" charset="0"/>
              </a:rPr>
              <a:t>Web Portal for System Administration/ Control</a:t>
            </a:r>
          </a:p>
          <a:p>
            <a:r>
              <a:rPr lang="en-US" sz="1400" dirty="0">
                <a:latin typeface="Arial" pitchFamily="34" charset="0"/>
                <a:cs typeface="Arial" pitchFamily="34" charset="0"/>
              </a:rPr>
              <a:t>Solid State Hard Drive</a:t>
            </a:r>
          </a:p>
          <a:p>
            <a:r>
              <a:rPr lang="en-US" sz="1400" dirty="0">
                <a:latin typeface="Arial" pitchFamily="34" charset="0"/>
                <a:cs typeface="Arial" pitchFamily="34" charset="0"/>
              </a:rPr>
              <a:t>Standard FXS NIC (10 Kft)  </a:t>
            </a:r>
          </a:p>
          <a:p>
            <a:r>
              <a:rPr lang="en-US" sz="1400" dirty="0">
                <a:latin typeface="Arial" pitchFamily="34" charset="0"/>
                <a:cs typeface="Arial" pitchFamily="34" charset="0"/>
              </a:rPr>
              <a:t>Loop extenders  (30 Kft) (optional)</a:t>
            </a:r>
          </a:p>
          <a:p>
            <a:r>
              <a:rPr lang="en-US" sz="1400" dirty="0">
                <a:latin typeface="Arial" pitchFamily="34" charset="0"/>
                <a:cs typeface="Arial" pitchFamily="34" charset="0"/>
              </a:rPr>
              <a:t>Support for IP Phones (optional)</a:t>
            </a:r>
          </a:p>
          <a:p>
            <a:r>
              <a:rPr lang="en-US" sz="1400" dirty="0">
                <a:latin typeface="Arial" pitchFamily="34" charset="0"/>
                <a:cs typeface="Arial" pitchFamily="34" charset="0"/>
              </a:rPr>
              <a:t>High Availability (optional)</a:t>
            </a:r>
          </a:p>
          <a:p>
            <a:r>
              <a:rPr lang="en-US" sz="1400" dirty="0">
                <a:latin typeface="Arial" pitchFamily="34" charset="0"/>
                <a:cs typeface="Arial" pitchFamily="34" charset="0"/>
              </a:rPr>
              <a:t>Information Assurance - Enhanced Security (optional)</a:t>
            </a:r>
          </a:p>
          <a:p>
            <a:r>
              <a:rPr lang="en-US" sz="1400" dirty="0">
                <a:latin typeface="Arial" pitchFamily="34" charset="0"/>
                <a:cs typeface="Arial" pitchFamily="34" charset="0"/>
              </a:rPr>
              <a:t>SNMP Monitoring (optional)</a:t>
            </a:r>
          </a:p>
          <a:p>
            <a:pPr lvl="1"/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XOP Networks -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0259E8-67C3-4CDA-8FFC-FAF6D4EDAAAD}" type="slidenum">
              <a:rPr lang="es-ES" smtClean="0"/>
              <a:pPr>
                <a:defRPr/>
              </a:pPr>
              <a:t>9</a:t>
            </a:fld>
            <a:endParaRPr lang="es-ES" dirty="0"/>
          </a:p>
        </p:txBody>
      </p:sp>
      <p:sp>
        <p:nvSpPr>
          <p:cNvPr id="13" name="TextBox 12"/>
          <p:cNvSpPr txBox="1"/>
          <p:nvPr/>
        </p:nvSpPr>
        <p:spPr>
          <a:xfrm>
            <a:off x="1801323" y="2177312"/>
            <a:ext cx="18165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Ringdown Firebar </a:t>
            </a:r>
          </a:p>
          <a:p>
            <a:r>
              <a:rPr lang="en-US" sz="1400" dirty="0"/>
              <a:t>Conference System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871" y="2917073"/>
            <a:ext cx="2845543" cy="58454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99182" y="3015496"/>
            <a:ext cx="405818" cy="751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670606" y="3241133"/>
            <a:ext cx="1063194" cy="2346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259839" y="3101264"/>
            <a:ext cx="368957" cy="7244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31629" y="3825682"/>
            <a:ext cx="2146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Network Interface</a:t>
            </a:r>
          </a:p>
          <a:p>
            <a:r>
              <a:rPr lang="en-US" sz="1400" dirty="0"/>
              <a:t>Modules (FXS/FXO/PRI)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23402" y="3971720"/>
            <a:ext cx="1418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Service Module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3318650" y="3475818"/>
            <a:ext cx="470263" cy="4959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691990" y="3229311"/>
            <a:ext cx="104180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XOP Conf SW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005104" y="3015496"/>
            <a:ext cx="405818" cy="751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511026" y="3015496"/>
            <a:ext cx="405818" cy="751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3016949" y="3015496"/>
            <a:ext cx="405818" cy="751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1329871" y="3101264"/>
            <a:ext cx="826948" cy="7244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1436129" y="3101264"/>
            <a:ext cx="1179363" cy="7244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OfficinaSanITCBoo"/>
        <a:ea typeface=""/>
        <a:cs typeface=""/>
      </a:majorFont>
      <a:minorFont>
        <a:latin typeface="OfficinaSanITCBo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8068</TotalTime>
  <Words>1106</Words>
  <Application>Microsoft Office PowerPoint</Application>
  <PresentationFormat>On-screen Show (4:3)</PresentationFormat>
  <Paragraphs>206</Paragraphs>
  <Slides>15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OfficinaSanITCBoo</vt:lpstr>
      <vt:lpstr>Wingdings</vt:lpstr>
      <vt:lpstr>Diseño predeterminado</vt:lpstr>
      <vt:lpstr>Bitmap Image</vt:lpstr>
      <vt:lpstr>PowerPoint Presentation</vt:lpstr>
      <vt:lpstr>XOP Networks -  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RFCS/Firebar Customers</vt:lpstr>
      <vt:lpstr>Ringdown  Firebar Conference  System Platform Details</vt:lpstr>
      <vt:lpstr>PowerPoint Presentation</vt:lpstr>
      <vt:lpstr>Field Phones For Crash Phone</vt:lpstr>
      <vt:lpstr>PowerPoint Presentation</vt:lpstr>
      <vt:lpstr>Alerting System Equipment</vt:lpstr>
      <vt:lpstr>Alerting System Equipment's</vt:lpstr>
      <vt:lpstr>PowerPoint Presentation</vt:lpstr>
    </vt:vector>
  </TitlesOfParts>
  <Company>xxxx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Juan</dc:creator>
  <cp:lastModifiedBy>Neelanshu Varma</cp:lastModifiedBy>
  <cp:revision>447</cp:revision>
  <cp:lastPrinted>2017-10-09T18:15:51Z</cp:lastPrinted>
  <dcterms:created xsi:type="dcterms:W3CDTF">2007-04-24T17:38:05Z</dcterms:created>
  <dcterms:modified xsi:type="dcterms:W3CDTF">2022-01-16T12:24:42Z</dcterms:modified>
</cp:coreProperties>
</file>